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263" r:id="rId5"/>
    <p:sldId id="320" r:id="rId6"/>
    <p:sldId id="321"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49" r:id="rId24"/>
    <p:sldId id="350" r:id="rId25"/>
    <p:sldId id="346" r:id="rId26"/>
    <p:sldId id="347" r:id="rId27"/>
    <p:sldId id="348" r:id="rId28"/>
    <p:sldId id="339" r:id="rId29"/>
    <p:sldId id="340" r:id="rId30"/>
    <p:sldId id="341" r:id="rId31"/>
    <p:sldId id="342" r:id="rId32"/>
    <p:sldId id="343" r:id="rId33"/>
    <p:sldId id="344" r:id="rId34"/>
    <p:sldId id="345" r:id="rId35"/>
    <p:sldId id="322" r:id="rId36"/>
    <p:sldId id="276" r:id="rId37"/>
  </p:sldIdLst>
  <p:sldSz cx="24380825" cy="1371441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DCA"/>
    <a:srgbClr val="5793A7"/>
    <a:srgbClr val="7BCCC4"/>
    <a:srgbClr val="276B81"/>
    <a:srgbClr val="276B6D"/>
    <a:srgbClr val="4D7D6D"/>
    <a:srgbClr val="008AF2"/>
    <a:srgbClr val="EFECE8"/>
    <a:srgbClr val="E0DBD4"/>
    <a:srgbClr val="363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46429" autoAdjust="0"/>
  </p:normalViewPr>
  <p:slideViewPr>
    <p:cSldViewPr snapToGrid="0">
      <p:cViewPr varScale="1">
        <p:scale>
          <a:sx n="31" d="100"/>
          <a:sy n="31" d="100"/>
        </p:scale>
        <p:origin x="231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E65AC86A-0960-411E-9839-E9AC161B66A8}" type="datetimeFigureOut">
              <a:rPr lang="nb-NO" smtClean="0"/>
              <a:t>11.11.2019</a:t>
            </a:fld>
            <a:endParaRPr lang="nb-NO"/>
          </a:p>
        </p:txBody>
      </p:sp>
      <p:sp>
        <p:nvSpPr>
          <p:cNvPr id="4" name="Plassholder for bunn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808BC7CE-060A-4AEB-AA10-594DEE1BFC29}" type="slidenum">
              <a:rPr lang="nb-NO" smtClean="0"/>
              <a:t>‹#›</a:t>
            </a:fld>
            <a:endParaRPr lang="nb-NO"/>
          </a:p>
        </p:txBody>
      </p:sp>
    </p:spTree>
    <p:extLst>
      <p:ext uri="{BB962C8B-B14F-4D97-AF65-F5344CB8AC3E}">
        <p14:creationId xmlns:p14="http://schemas.microsoft.com/office/powerpoint/2010/main" val="3148634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FEEBC5B-04F3-4C11-9453-AD70019F1296}" type="datetimeFigureOut">
              <a:rPr lang="nb-NO" smtClean="0"/>
              <a:t>11.11.2019</a:t>
            </a:fld>
            <a:endParaRPr lang="nb-NO"/>
          </a:p>
        </p:txBody>
      </p:sp>
      <p:sp>
        <p:nvSpPr>
          <p:cNvPr id="4" name="Plassholder for lysbil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127378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å oppfylle sine forpliktelser etter lovverket, må arbeidsgiver innhente informasjon om de ansattes vaksinasjonsstatus ved ansettelse og/eller under det løpende ansettelsesforholdet.</a:t>
            </a:r>
          </a:p>
          <a:p>
            <a:r>
              <a:rPr lang="nb-NO" dirty="0" smtClean="0"/>
              <a:t>Samtykke kan trekkes tilbake når som helst.</a:t>
            </a:r>
          </a:p>
          <a:p>
            <a:endParaRPr lang="nb-NO" dirty="0" smtClean="0"/>
          </a:p>
          <a:p>
            <a:r>
              <a:rPr lang="nb-NO" dirty="0" smtClean="0"/>
              <a:t>Innhenting av vaksinasjonsstatus ved ansettelse kan kun gjøres dersom opplysningene er nødvendige for den aktuelle stillingen</a:t>
            </a:r>
          </a:p>
          <a:p>
            <a:endParaRPr lang="nb-NO" dirty="0" smtClean="0"/>
          </a:p>
          <a:p>
            <a:r>
              <a:rPr lang="nb-NO" dirty="0" smtClean="0"/>
              <a:t>«Arbeidsgiver kan ved ansettelsen spørre om vaksinasjonsstatus, hvis det er nødvendig for at helsepersonellet skal kunne yte forsvarlig helsehjelp i den aktuelle stillingen» </a:t>
            </a:r>
          </a:p>
          <a:p>
            <a:endParaRPr lang="nb-NO" dirty="0" smtClean="0"/>
          </a:p>
          <a:p>
            <a:r>
              <a:rPr lang="nb-NO" dirty="0" smtClean="0"/>
              <a:t>Arbeidssøker har ikke plikt til å oppgi sin vaksinasjonsstatus.</a:t>
            </a:r>
          </a:p>
          <a:p>
            <a:r>
              <a:rPr lang="nb-NO" dirty="0" smtClean="0"/>
              <a:t>Uten denne informasjon kan arbeidssøker være diskvalifisert til stillingen, og bør informeres om dette. </a:t>
            </a:r>
          </a:p>
          <a:p>
            <a:r>
              <a:rPr lang="nb-NO" dirty="0" smtClean="0"/>
              <a:t>Dersom arbeidssøker oppgir vaksinasjonsstatus, bør arbeidsgiver samtidig be om samtykke til at informasjonen lagres i virksomhetens personalsystem.</a:t>
            </a:r>
          </a:p>
          <a:p>
            <a:endParaRPr lang="nb-NO" dirty="0" smtClean="0"/>
          </a:p>
          <a:p>
            <a:r>
              <a:rPr lang="nb-NO" dirty="0" smtClean="0"/>
              <a:t>Et samtykke fra arbeidstaker til behandling av personopplysninger kan når som helst trekkes tilbake.</a:t>
            </a:r>
          </a:p>
          <a:p>
            <a:r>
              <a:rPr lang="nb-NO" dirty="0" smtClean="0"/>
              <a:t>Tidligere innhentet informasjon om den ansattes vaksinasjonsstatus, skal slettes dersom samtykket trekkes tilbake.</a:t>
            </a:r>
          </a:p>
          <a:p>
            <a:endParaRPr lang="nb-NO" dirty="0" smtClean="0"/>
          </a:p>
        </p:txBody>
      </p:sp>
      <p:sp>
        <p:nvSpPr>
          <p:cNvPr id="4" name="Plassholder for lysbildenummer 3"/>
          <p:cNvSpPr>
            <a:spLocks noGrp="1"/>
          </p:cNvSpPr>
          <p:nvPr>
            <p:ph type="sldNum" sz="quarter" idx="10"/>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429431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Et samtykke fra arbeidstaker til behandling av personopplysninger kan når som helst trekkes tilbake.</a:t>
            </a:r>
          </a:p>
          <a:p>
            <a:r>
              <a:rPr lang="nb-NO" dirty="0" smtClean="0"/>
              <a:t>Tidligere innhentet informasjon om den ansattes vaksinasjonsstatus, skal slettes dersom samtykket</a:t>
            </a:r>
          </a:p>
          <a:p>
            <a:r>
              <a:rPr lang="nb-NO" dirty="0" smtClean="0"/>
              <a:t>trekkes tilbake.</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223170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423784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144184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Forsvarlighetsvurdering: </a:t>
            </a:r>
          </a:p>
          <a:p>
            <a:endParaRPr lang="nb-NO" dirty="0" smtClean="0"/>
          </a:p>
          <a:p>
            <a:r>
              <a:rPr lang="nb-NO" dirty="0" smtClean="0"/>
              <a:t>Arbeidsgiver skal:</a:t>
            </a:r>
          </a:p>
          <a:p>
            <a:pPr marL="342900" indent="-342900">
              <a:buFont typeface="Arial" panose="020B0604020202020204" pitchFamily="34" charset="0"/>
              <a:buChar char="•"/>
            </a:pPr>
            <a:endParaRPr lang="nb-NO" dirty="0" smtClean="0"/>
          </a:p>
          <a:p>
            <a:pPr marL="342900" indent="-342900">
              <a:buFont typeface="Arial" panose="020B0604020202020204" pitchFamily="34" charset="0"/>
              <a:buChar char="•"/>
            </a:pPr>
            <a:r>
              <a:rPr lang="nb-NO" dirty="0" smtClean="0"/>
              <a:t>kartlegge smitterisiko og vurdere faren for at ikke-vaksinerte ansatte smitter sårbare pasienter og se på konsekvensene</a:t>
            </a:r>
            <a:r>
              <a:rPr lang="nb-NO" baseline="0" dirty="0" smtClean="0"/>
              <a:t> for pasientene</a:t>
            </a:r>
          </a:p>
          <a:p>
            <a:pPr marL="342900" indent="-342900">
              <a:buFont typeface="Arial" panose="020B0604020202020204" pitchFamily="34" charset="0"/>
              <a:buChar char="•"/>
            </a:pPr>
            <a:r>
              <a:rPr lang="nb-NO" dirty="0" smtClean="0"/>
              <a:t>vurdere om det er forsvarlig at ansatte som ikke er immune mot, og ikke tar imot tilbud om vaksine, arbeider med sårbare pasienter. </a:t>
            </a:r>
          </a:p>
          <a:p>
            <a:pPr marL="342900" indent="-342900">
              <a:buFont typeface="Arial" panose="020B0604020202020204" pitchFamily="34" charset="0"/>
              <a:buChar char="•"/>
            </a:pPr>
            <a:r>
              <a:rPr lang="nb-NO" dirty="0" smtClean="0"/>
              <a:t>Hvis nei: vedkommende kan omplasseres eller bli nektet å utføre nærmere spesifiserte arbeidsoppgaver.</a:t>
            </a:r>
          </a:p>
          <a:p>
            <a:endParaRPr lang="nb-NO" dirty="0" smtClean="0"/>
          </a:p>
          <a:p>
            <a:endParaRPr lang="nb-NO" dirty="0" smtClean="0"/>
          </a:p>
          <a:p>
            <a:endParaRPr lang="nb-NO" dirty="0" smtClean="0"/>
          </a:p>
          <a:p>
            <a:endParaRPr lang="nb-NO" dirty="0" smtClean="0"/>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208433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15</a:t>
            </a:fld>
            <a:endParaRPr lang="nb-NO"/>
          </a:p>
        </p:txBody>
      </p:sp>
    </p:spTree>
    <p:extLst>
      <p:ext uri="{BB962C8B-B14F-4D97-AF65-F5344CB8AC3E}">
        <p14:creationId xmlns:p14="http://schemas.microsoft.com/office/powerpoint/2010/main" val="3206365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229225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234747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Aktuelle vaksiner til helsepersonell</a:t>
            </a:r>
          </a:p>
          <a:p>
            <a:endParaRPr lang="nb-NO" dirty="0" smtClean="0"/>
          </a:p>
          <a:p>
            <a:r>
              <a:rPr lang="nb-NO" dirty="0" smtClean="0"/>
              <a:t>Hovedpunkter:</a:t>
            </a:r>
          </a:p>
          <a:p>
            <a:endParaRPr lang="nb-NO" dirty="0"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dirty="0" smtClean="0"/>
              <a:t>Alt helsepersonell med pasientkontakt bør vaksineres årlig mot sesonginfluensa.</a:t>
            </a:r>
          </a:p>
          <a:p>
            <a:r>
              <a:rPr lang="nb-NO" dirty="0" smtClean="0"/>
              <a:t>Alt helsepersonell med pasientkontakt bør være beskyttet mot meslinger. Alle som ikke vet at de har fått MMR-vaksine eller har gjennomgått de aktuelle sykdommene, bør vaksineres med MMR-vaksine.</a:t>
            </a:r>
          </a:p>
          <a:p>
            <a:r>
              <a:rPr lang="nb-NO" dirty="0" smtClean="0"/>
              <a:t>Alt helsepersonell bør være oppdatert med vaksine mot difteri, tetanus, kikhoste og polio.</a:t>
            </a:r>
          </a:p>
          <a:p>
            <a:r>
              <a:rPr lang="nb-NO" dirty="0" smtClean="0"/>
              <a:t>Helsepersonell med manglende immunitet for </a:t>
            </a:r>
            <a:r>
              <a:rPr lang="nb-NO" dirty="0" err="1" smtClean="0"/>
              <a:t>varicella</a:t>
            </a:r>
            <a:r>
              <a:rPr lang="nb-NO" dirty="0" smtClean="0"/>
              <a:t> og som har nærkontakt med personer med økt risiko for alvorlig forløp av </a:t>
            </a:r>
            <a:r>
              <a:rPr lang="nb-NO" dirty="0" err="1" smtClean="0"/>
              <a:t>varicella</a:t>
            </a:r>
            <a:r>
              <a:rPr lang="nb-NO" dirty="0" smtClean="0"/>
              <a:t> bør vaksineres.</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solidFill>
                  <a:prstClr val="black"/>
                </a:solidFill>
              </a:rPr>
              <a:pPr/>
              <a:t>18</a:t>
            </a:fld>
            <a:endParaRPr lang="nb-NO">
              <a:solidFill>
                <a:prstClr val="black"/>
              </a:solidFill>
            </a:endParaRPr>
          </a:p>
        </p:txBody>
      </p:sp>
    </p:spTree>
    <p:extLst>
      <p:ext uri="{BB962C8B-B14F-4D97-AF65-F5344CB8AC3E}">
        <p14:creationId xmlns:p14="http://schemas.microsoft.com/office/powerpoint/2010/main" val="219277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Sesonginfluensavaksine</a:t>
            </a:r>
          </a:p>
          <a:p>
            <a:endParaRPr lang="nb-NO" baseline="0" dirty="0" smtClean="0"/>
          </a:p>
          <a:p>
            <a:pPr marL="342900" indent="-342900">
              <a:buFont typeface="Arial" panose="020B0604020202020204" pitchFamily="34" charset="0"/>
              <a:buChar char="•"/>
            </a:pPr>
            <a:r>
              <a:rPr lang="nb-NO" baseline="0" dirty="0" smtClean="0"/>
              <a:t>Helsepersonell utgjør en betydelig andel av de rapporterte tilfellene i influensautbrudd i norske helseinstitusjoner (VESUV). </a:t>
            </a:r>
          </a:p>
          <a:p>
            <a:pPr marL="342900" indent="-342900">
              <a:buFont typeface="Arial" panose="020B0604020202020204" pitchFamily="34" charset="0"/>
              <a:buChar char="•"/>
            </a:pPr>
            <a:r>
              <a:rPr lang="nb-NO" baseline="0" dirty="0" smtClean="0"/>
              <a:t>Alt helsepersonell med pasientkontakt i og utenfor institusjoner har et ansvar for å minimere risikoen for å smitte sårbare pasienter de er i kontakt med. </a:t>
            </a:r>
          </a:p>
          <a:p>
            <a:pPr marL="342900" indent="-342900">
              <a:buFont typeface="Arial" panose="020B0604020202020204" pitchFamily="34" charset="0"/>
              <a:buChar char="•"/>
            </a:pPr>
            <a:r>
              <a:rPr lang="nb-NO" baseline="0" dirty="0" smtClean="0"/>
              <a:t>Spesielt utsatt er spedbarn med bakenforliggende tilstander og alvorlig immunsupprimerte, men alle pasienter i de definerte risikogruppene har økt risiko for et alvorlig influensaforløp. Årlig sesonginfluensavaksine anbefales derfor til alt helsepersonell som har pasientkontakt.</a:t>
            </a:r>
          </a:p>
          <a:p>
            <a:endParaRPr lang="nb-NO" baseline="0" dirty="0" smtClean="0"/>
          </a:p>
          <a:p>
            <a:r>
              <a:rPr lang="nb-NO" baseline="0" dirty="0" smtClean="0"/>
              <a:t>Les mer om anbefalingen om influensavaksine til helsepersonell og kunnskapsgrunnlaget som ligger til grunn for denne i Vaksinasjonsveilederen: https://www.fhi.no/nettpub/vaksinasjonsveilederen-for-helsepersonell/kunnskapsgrunnlag/influensavaksine-til-helsepersonell---kunnskapsgrunnlaget/</a:t>
            </a:r>
          </a:p>
        </p:txBody>
      </p:sp>
      <p:sp>
        <p:nvSpPr>
          <p:cNvPr id="4" name="Plassholder for lysbildenummer 3"/>
          <p:cNvSpPr>
            <a:spLocks noGrp="1"/>
          </p:cNvSpPr>
          <p:nvPr>
            <p:ph type="sldNum" sz="quarter" idx="10"/>
          </p:nvPr>
        </p:nvSpPr>
        <p:spPr/>
        <p:txBody>
          <a:bodyPr/>
          <a:lstStyle/>
          <a:p>
            <a:fld id="{E28AD8F3-0350-44BA-933B-98872F5805AB}" type="slidenum">
              <a:rPr lang="nb-NO" smtClean="0">
                <a:solidFill>
                  <a:prstClr val="black"/>
                </a:solidFill>
              </a:rPr>
              <a:pPr/>
              <a:t>19</a:t>
            </a:fld>
            <a:endParaRPr lang="nb-NO">
              <a:solidFill>
                <a:prstClr val="black"/>
              </a:solidFill>
            </a:endParaRPr>
          </a:p>
        </p:txBody>
      </p:sp>
    </p:spTree>
    <p:extLst>
      <p:ext uri="{BB962C8B-B14F-4D97-AF65-F5344CB8AC3E}">
        <p14:creationId xmlns:p14="http://schemas.microsoft.com/office/powerpoint/2010/main" val="250749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256527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800" dirty="0" smtClean="0"/>
              <a:t>I en gjennomsnittlig</a:t>
            </a:r>
            <a:r>
              <a:rPr lang="nb-NO" sz="1800" baseline="0" dirty="0" smtClean="0"/>
              <a:t> sesong ("normalsesong") vil 5-10% av alle voksne og 20-30% av alle barn bli smittet (men a</a:t>
            </a:r>
            <a:r>
              <a:rPr lang="nb-NO" sz="1800" dirty="0" smtClean="0"/>
              <a:t>ndelen</a:t>
            </a:r>
            <a:r>
              <a:rPr lang="nb-NO" sz="1800" baseline="0" dirty="0" smtClean="0"/>
              <a:t> varierer fra sesong til sesong, avhengig av immuniteten i befolkningen mot sirkulerende virus og eventuelle endringer i virusene som sirkulerer, vaksinasjonsdekning i befolkningen og de sykdomsfremkallende egenskaper til selve viruset).</a:t>
            </a:r>
          </a:p>
          <a:p>
            <a:endParaRPr lang="nb-NO" sz="1800" dirty="0" smtClean="0"/>
          </a:p>
          <a:p>
            <a:r>
              <a:rPr lang="nb-NO" sz="1800" b="1" dirty="0" smtClean="0"/>
              <a:t>Kurvene vist her er eksempler hentet</a:t>
            </a:r>
            <a:r>
              <a:rPr lang="nb-NO" sz="1800" b="1" baseline="0" dirty="0" smtClean="0"/>
              <a:t> fra den sesongbaserte influensaovervåkingen ved Folkehelseinstituttet</a:t>
            </a:r>
            <a:r>
              <a:rPr lang="nb-NO" sz="1800" baseline="0" dirty="0" smtClean="0"/>
              <a:t>. Hver kurve/linje viser hvor mange som søkte lege for influensalignende symptomer per uke gjennom vintersesongen i noen ulike influensasesonger. Den rosa skyggen er pandemien fra 2009. De 4 øvrige sesongkurvene viser at utbruddet gjerne starter rundt jul/nyttår, at de gjerne topper seg rundt nyttår/uke 1 eller rundt vinterferien/uke 8, og at utbruddet gjerne er på vei ned etter 6-8 uker, rundt mars.</a:t>
            </a:r>
          </a:p>
          <a:p>
            <a:endParaRPr lang="nb-NO" sz="1800" dirty="0" smtClean="0"/>
          </a:p>
          <a:p>
            <a:r>
              <a:rPr lang="nb-NO" sz="1800" dirty="0" smtClean="0"/>
              <a:t>Men dette er altså de typiske linjene for sesonginfluensaen de siste 10 sesongene – uten</a:t>
            </a:r>
            <a:r>
              <a:rPr lang="nb-NO" sz="1800" baseline="0" dirty="0" smtClean="0"/>
              <a:t> at vi kan forklare dette bildet – og her er ingen regel uten unntak, og sesongen kan komme både før og etter!</a:t>
            </a:r>
            <a:endParaRPr lang="nb-NO" sz="1800" dirty="0" smtClean="0"/>
          </a:p>
          <a:p>
            <a:endParaRPr lang="nb-NO" sz="1800" baseline="0"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20</a:t>
            </a:fld>
            <a:endParaRPr lang="nb-NO"/>
          </a:p>
        </p:txBody>
      </p:sp>
    </p:spTree>
    <p:extLst>
      <p:ext uri="{BB962C8B-B14F-4D97-AF65-F5344CB8AC3E}">
        <p14:creationId xmlns:p14="http://schemas.microsoft.com/office/powerpoint/2010/main" val="70191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800" baseline="0" dirty="0" smtClean="0"/>
              <a:t>Når det gjelder sykehusinnleggelser, så er det slik at et høyt antall personer enten legges inn med laboratoriebekreftet influensasykdom eller får influensa under innleggelse hvert år. </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800" baseline="0" dirty="0"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sz="1800" baseline="0" dirty="0" smtClean="0"/>
              <a:t>Denne grafen viser hvor mange innlagte som fikk påvist influensa i norske sykehusavdelinger for influensasesongene 2014/15 til 2017/18. Tallene er oppgitt i antall per 100 000 for at de skal være sammenlignbare på tvers av aldersgrupper. </a:t>
            </a:r>
          </a:p>
          <a:p>
            <a:endParaRPr lang="nb-NO" sz="1800" baseline="0" dirty="0"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sz="1800" baseline="0" dirty="0" smtClean="0"/>
              <a:t>Det er til dels svært stor variasjon fra år til år i hvor alvorlig influensaepidemien er, og også i hvem som rammes hardest, men som dere ser av denne grafen så er det gjerne de eldste og de yngste som rammes hardest. De yngste er særlig utsatt fordi immunforsvaret deres er under utvikling, og de eldste rammes hardere fordi aldringen også svekker immunapparatet. </a:t>
            </a:r>
          </a:p>
          <a:p>
            <a:endParaRPr lang="nb-NO" sz="1800" baseline="0" dirty="0" smtClean="0"/>
          </a:p>
          <a:p>
            <a:r>
              <a:rPr lang="nb-NO" sz="1800" baseline="0" dirty="0" smtClean="0"/>
              <a:t>Vår norske sykehusovervåking dekker per i dag om lag 60 % av befolkningen, og sist sesong beregnet vi på bakgrunn av dette (de grå søylene) at det var over 7 600 personer som var på sykehus med influensa.</a:t>
            </a:r>
          </a:p>
          <a:p>
            <a:r>
              <a:rPr lang="nb-NO" sz="1800" baseline="0" dirty="0" smtClean="0"/>
              <a:t>Man regner med at det er rund 900 personer årlig som dør pga. influensa.</a:t>
            </a:r>
          </a:p>
          <a:p>
            <a:endParaRPr lang="nb-NO" sz="1800" baseline="0"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134250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261651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23</a:t>
            </a:fld>
            <a:endParaRPr lang="nb-NO"/>
          </a:p>
        </p:txBody>
      </p:sp>
    </p:spTree>
    <p:extLst>
      <p:ext uri="{BB962C8B-B14F-4D97-AF65-F5344CB8AC3E}">
        <p14:creationId xmlns:p14="http://schemas.microsoft.com/office/powerpoint/2010/main" val="179500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Tree>
    <p:extLst>
      <p:ext uri="{BB962C8B-B14F-4D97-AF65-F5344CB8AC3E}">
        <p14:creationId xmlns:p14="http://schemas.microsoft.com/office/powerpoint/2010/main" val="1146765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MMR-vaksine</a:t>
            </a:r>
          </a:p>
          <a:p>
            <a:endParaRPr lang="nb-NO" dirty="0" smtClean="0"/>
          </a:p>
          <a:p>
            <a:r>
              <a:rPr lang="nb-NO" dirty="0" smtClean="0"/>
              <a:t>Ansatte i helsetjenesten har økt risiko for å bli smittet med meslinger sammenlignet med den generelle befolkningen. Ved </a:t>
            </a:r>
            <a:r>
              <a:rPr lang="nb-NO" dirty="0" err="1" smtClean="0"/>
              <a:t>meslingutbrudd</a:t>
            </a:r>
            <a:r>
              <a:rPr lang="nb-NO" dirty="0" smtClean="0"/>
              <a:t> er helsetjenesten ofte en arena for smittespredning og det er spesielt alvorlig dersom allerede sårbare pasientgrupper smittes. Aller mest utsatt er uvaksinerte spedbarn og immunsupprimerte i alle aldersgrupper. Folkehelseinstituttet anbefaler generelt at alle voksne som ikke har gjennomgått meslinger eller ikke vet om de er vaksinert tilbys én dose MMR-vaksine. I deler av helsetjenesten der sårbarheten for spredning av meslinger er høy, for eksempel ved legevakt, akuttmottak på sykehus eller barneavdeling, anbefales to doser vaksine mot meslinger (MMR) dersom man ikke tidligere er vaksinert eller har </a:t>
            </a:r>
            <a:r>
              <a:rPr lang="nb-NO" dirty="0" err="1" smtClean="0"/>
              <a:t>har</a:t>
            </a:r>
            <a:r>
              <a:rPr lang="nb-NO" dirty="0" smtClean="0"/>
              <a:t> gjennomgått meslinger. </a:t>
            </a:r>
          </a:p>
          <a:p>
            <a:endParaRPr lang="nb-NO" dirty="0" smtClean="0"/>
          </a:p>
          <a:p>
            <a:r>
              <a:rPr lang="nb-NO" dirty="0" smtClean="0"/>
              <a:t>Det gir ikke økt risiko for bivirkninger å få MMR-vaksine selv om man skulle ha vært vaksinert tidligere eller ha gjennomgått én eller flere av sykdommene som vaksinen beskytter mot. Derfor er antistoffundersøkelse før vaksinasjon ikke nødvendig. Personer født i Norge før 1960 har med stor sannsynlighet gjennomgått meslinger og kan anses som immune. MMR-vaksine er derfor ikke nødvendig for denne gruppen. Les mer om hvordan vurdere behovet for MMR-vaksine:</a:t>
            </a:r>
          </a:p>
          <a:p>
            <a:endParaRPr lang="nb-NO" dirty="0" smtClean="0"/>
          </a:p>
          <a:p>
            <a:r>
              <a:rPr lang="nb-NO" dirty="0" err="1" smtClean="0"/>
              <a:t>Meslingvaksine</a:t>
            </a:r>
            <a:r>
              <a:rPr lang="nb-NO" dirty="0" smtClean="0"/>
              <a:t> (Vaksinasjonsveilederen) </a:t>
            </a:r>
          </a:p>
          <a:p>
            <a:endParaRPr lang="nb-NO" dirty="0" smtClean="0"/>
          </a:p>
          <a:p>
            <a:r>
              <a:rPr lang="nb-NO" dirty="0" smtClean="0"/>
              <a:t>Hadde også </a:t>
            </a:r>
            <a:r>
              <a:rPr lang="nb-NO" dirty="0" err="1" smtClean="0"/>
              <a:t>meslingtilfelle</a:t>
            </a:r>
            <a:r>
              <a:rPr lang="nb-NO" dirty="0" smtClean="0"/>
              <a:t> på Oslo</a:t>
            </a:r>
            <a:r>
              <a:rPr lang="nb-NO" baseline="0" dirty="0" smtClean="0"/>
              <a:t> legevakt</a:t>
            </a:r>
            <a:endParaRPr lang="nb-NO" dirty="0" smtClean="0"/>
          </a:p>
        </p:txBody>
      </p:sp>
      <p:sp>
        <p:nvSpPr>
          <p:cNvPr id="4" name="Plassholder for lysbildenummer 3"/>
          <p:cNvSpPr>
            <a:spLocks noGrp="1"/>
          </p:cNvSpPr>
          <p:nvPr>
            <p:ph type="sldNum" sz="quarter" idx="10"/>
          </p:nvPr>
        </p:nvSpPr>
        <p:spPr/>
        <p:txBody>
          <a:bodyPr/>
          <a:lstStyle/>
          <a:p>
            <a:fld id="{E28AD8F3-0350-44BA-933B-98872F5805AB}" type="slidenum">
              <a:rPr lang="nb-NO" smtClean="0">
                <a:solidFill>
                  <a:prstClr val="black"/>
                </a:solidFill>
              </a:rPr>
              <a:pPr/>
              <a:t>25</a:t>
            </a:fld>
            <a:endParaRPr lang="nb-NO">
              <a:solidFill>
                <a:prstClr val="black"/>
              </a:solidFill>
            </a:endParaRPr>
          </a:p>
        </p:txBody>
      </p:sp>
    </p:spTree>
    <p:extLst>
      <p:ext uri="{BB962C8B-B14F-4D97-AF65-F5344CB8AC3E}">
        <p14:creationId xmlns:p14="http://schemas.microsoft.com/office/powerpoint/2010/main" val="1675910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MMR-vaksine</a:t>
            </a:r>
          </a:p>
          <a:p>
            <a:endParaRPr lang="nb-NO" dirty="0" smtClean="0"/>
          </a:p>
          <a:p>
            <a:r>
              <a:rPr lang="nb-NO" dirty="0" smtClean="0"/>
              <a:t>Ansatte i helsetjenesten har økt risiko for å bli smittet med meslinger sammenlignet med den generelle befolkningen. Ved </a:t>
            </a:r>
            <a:r>
              <a:rPr lang="nb-NO" dirty="0" err="1" smtClean="0"/>
              <a:t>meslingutbrudd</a:t>
            </a:r>
            <a:r>
              <a:rPr lang="nb-NO" dirty="0" smtClean="0"/>
              <a:t> er helsetjenesten ofte en arena for smittespredning og det er spesielt alvorlig dersom allerede sårbare pasientgrupper smittes. Aller mest utsatt er uvaksinerte spedbarn og immunsupprimerte i alle aldersgrupper. Folkehelseinstituttet anbefaler generelt at alle voksne som ikke har gjennomgått meslinger eller ikke vet om de er vaksinert tilbys én dose MMR-vaksine. I deler av helsetjenesten der sårbarheten for spredning av meslinger er høy, for eksempel ved legevakt, akuttmottak på sykehus eller barneavdeling, anbefales to doser vaksine mot meslinger (MMR) dersom man ikke tidligere er vaksinert eller har </a:t>
            </a:r>
            <a:r>
              <a:rPr lang="nb-NO" dirty="0" err="1" smtClean="0"/>
              <a:t>har</a:t>
            </a:r>
            <a:r>
              <a:rPr lang="nb-NO" dirty="0" smtClean="0"/>
              <a:t> gjennomgått meslinger. </a:t>
            </a:r>
          </a:p>
          <a:p>
            <a:endParaRPr lang="nb-NO" dirty="0" smtClean="0"/>
          </a:p>
          <a:p>
            <a:r>
              <a:rPr lang="nb-NO" dirty="0" smtClean="0"/>
              <a:t>Det gir ikke økt risiko for bivirkninger å få MMR-vaksine selv om man skulle ha vært vaksinert tidligere eller ha gjennomgått én eller flere av sykdommene som vaksinen beskytter mot. Derfor er antistoffundersøkelse før vaksinasjon ikke nødvendig. Personer født i Norge før 1960 har med stor sannsynlighet gjennomgått meslinger og kan anses som immune. MMR-vaksine er derfor ikke nødvendig for denne gruppen. Les mer om hvordan vurdere behovet for MMR-vaksine:</a:t>
            </a:r>
          </a:p>
          <a:p>
            <a:endParaRPr lang="nb-NO" dirty="0" smtClean="0"/>
          </a:p>
          <a:p>
            <a:r>
              <a:rPr lang="nb-NO" dirty="0" err="1" smtClean="0"/>
              <a:t>Meslingvaksine</a:t>
            </a:r>
            <a:r>
              <a:rPr lang="nb-NO" dirty="0" smtClean="0"/>
              <a:t> (Vaksinasjonsveilederen) </a:t>
            </a:r>
          </a:p>
          <a:p>
            <a:endParaRPr lang="nb-NO" dirty="0" smtClean="0"/>
          </a:p>
          <a:p>
            <a:r>
              <a:rPr lang="nb-NO" dirty="0" smtClean="0"/>
              <a:t>Disse anbefales MMR-vaksine:</a:t>
            </a:r>
          </a:p>
          <a:p>
            <a:r>
              <a:rPr lang="nb-NO" dirty="0" smtClean="0"/>
              <a:t>Voksne som ikke vet om de er vaksinert eller om de har gjennomgått de aktuelle sykdommene anbefales å ta én dose MMR-vaksine. Unntaket er helsepersonell i spesielt utsatte deler av helsetjenesten som anbefales to doser MMR-vaksine.</a:t>
            </a:r>
          </a:p>
          <a:p>
            <a:r>
              <a:rPr lang="nb-NO" dirty="0" smtClean="0"/>
              <a:t>Varierende immunitet hos voksne født i perioden 1960 - 1969. Ved tvil  om gjennomgått sykdom, anbefales disse å ta én dose MMR-vaksine. Antistoffundersøkelse før vaksinering er ikke nødvendig.</a:t>
            </a:r>
          </a:p>
          <a:p>
            <a:endParaRPr lang="nb-NO" dirty="0" smtClean="0"/>
          </a:p>
          <a:p>
            <a:r>
              <a:rPr lang="nb-NO" dirty="0" smtClean="0"/>
              <a:t>Disse trenger ikke vaksine mot meslinger, kusma og røde hunder (MMR-vaksine): </a:t>
            </a:r>
          </a:p>
          <a:p>
            <a:r>
              <a:rPr lang="nb-NO" dirty="0" smtClean="0"/>
              <a:t>De som er fullvaksinert i henhold til barnevaksinasjonsprogrammet (1970 el senere) eller har gjennomgått sykdommene, trenger ikke ytterligere MMR-doser. </a:t>
            </a:r>
          </a:p>
          <a:p>
            <a:endParaRPr lang="nb-NO" dirty="0" smtClean="0"/>
          </a:p>
          <a:p>
            <a:endParaRPr lang="nb-NO" dirty="0" smtClean="0"/>
          </a:p>
          <a:p>
            <a:r>
              <a:rPr lang="nb-NO" dirty="0" smtClean="0"/>
              <a:t>Voksne personer født i 1970 eller senere som vet at de har fulgt det norske barnevaksinasjonsprogrammet, skal ha fått tilbud om </a:t>
            </a:r>
            <a:r>
              <a:rPr lang="nb-NO" dirty="0" err="1" smtClean="0"/>
              <a:t>meslingvaksine</a:t>
            </a:r>
            <a:r>
              <a:rPr lang="nb-NO" dirty="0" smtClean="0"/>
              <a:t> og trenger ikke flere doser. </a:t>
            </a:r>
          </a:p>
          <a:p>
            <a:endParaRPr lang="nb-NO" dirty="0" smtClean="0"/>
          </a:p>
          <a:p>
            <a:r>
              <a:rPr lang="nb-NO" dirty="0" smtClean="0"/>
              <a:t>Hos voksne er det vanligvis nok med en dose. Unntaket er ansatte i deler av helsetjenesten der sårbarheten for spredning av meslinger er høy, for eksempel ved legevakt, akuttmottak på sykehus eller barneavdeling. For disse anbefales to doser MMR-vaksine dersom man ikke tidligere er vaksinert eller har gjennomgått meslinger.</a:t>
            </a:r>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E28AD8F3-0350-44BA-933B-98872F5805AB}" type="slidenum">
              <a:rPr lang="nb-NO" smtClean="0">
                <a:solidFill>
                  <a:prstClr val="black"/>
                </a:solidFill>
              </a:rPr>
              <a:pPr/>
              <a:t>26</a:t>
            </a:fld>
            <a:endParaRPr lang="nb-NO">
              <a:solidFill>
                <a:prstClr val="black"/>
              </a:solidFill>
            </a:endParaRPr>
          </a:p>
        </p:txBody>
      </p:sp>
    </p:spTree>
    <p:extLst>
      <p:ext uri="{BB962C8B-B14F-4D97-AF65-F5344CB8AC3E}">
        <p14:creationId xmlns:p14="http://schemas.microsoft.com/office/powerpoint/2010/main" val="2048021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Difteri, tetanus, kikhoste og polio</a:t>
            </a:r>
          </a:p>
          <a:p>
            <a:endParaRPr lang="nb-NO" dirty="0" smtClean="0"/>
          </a:p>
          <a:p>
            <a:r>
              <a:rPr lang="nb-NO" dirty="0" smtClean="0"/>
              <a:t>For flere av vaksinene som gis i barnevaksinasjonsprogrammet trengs det gjentatte boosterdoser i voksen alder for å opprettholde beskyttelsen mot sykdommene. Det er aktuelt med slik oppfriskningsvaksinasjon til alle voksne mot sykdommene difteri, stivkrampe, kikhoste og polio når det er gått 10 år eller mer siden forrige vaksinedose. På grunn av økt risiko for smitte og videre spredning av smitte til sårbare pasienter, er dette spesielt viktig for helsepersonell.</a:t>
            </a:r>
          </a:p>
          <a:p>
            <a:endParaRPr lang="nb-NO" dirty="0" smtClean="0"/>
          </a:p>
          <a:p>
            <a:r>
              <a:rPr lang="nb-NO" dirty="0" smtClean="0"/>
              <a:t>Kikhoste</a:t>
            </a:r>
          </a:p>
          <a:p>
            <a:endParaRPr lang="nb-NO" dirty="0" smtClean="0"/>
          </a:p>
          <a:p>
            <a:r>
              <a:rPr lang="nb-NO" dirty="0" smtClean="0"/>
              <a:t>Kikhosteholdig vaksine tilbys alle barn gjennom barnevaksinasjonsprogrammet med 3 doser første leveår. Den første dosen gis ved alder 3 måneder og tredje dose ved alder 12 måneder. I tillegg tilbys to doser i skolealder. Likevel er det stadig mindre, lokaliserte utbrudd av kikhoste i Norge, og forekomst av sykdommen de siste 10 årene har ligget årlig på mellom 2000-5500 tilfeller.</a:t>
            </a:r>
          </a:p>
          <a:p>
            <a:endParaRPr lang="nb-NO" dirty="0" smtClean="0"/>
          </a:p>
          <a:p>
            <a:r>
              <a:rPr lang="nb-NO" dirty="0" smtClean="0"/>
              <a:t>Den mest sårbare gruppen for alvorlig forløp og dødsfall av kikhoste er barn under 12 måneder. Derfor bør alt helsepersonell som arbeider med spedbarn, være oppdatert med kikhostevaksine. Dette gjelder både personale ved føde-/barselavdelinger, helsestasjonsansatte, personale på barneavdelinger og nyfødtintensivavdelinger, barnekirurgiske avdelinger, barneintensivavdelinger, og andre avdelinger som har barn under 1 år til behandling. Kikhostevaksine finnes kun i kombinasjon med difteri- og tetanusvaksine, med eller uten poliovaksine</a:t>
            </a:r>
          </a:p>
          <a:p>
            <a:endParaRPr lang="nb-NO" dirty="0" smtClean="0"/>
          </a:p>
          <a:p>
            <a:r>
              <a:rPr lang="nb-NO" dirty="0" smtClean="0"/>
              <a:t>Difteri</a:t>
            </a:r>
          </a:p>
          <a:p>
            <a:endParaRPr lang="nb-NO" dirty="0" smtClean="0"/>
          </a:p>
          <a:p>
            <a:r>
              <a:rPr lang="nb-NO" dirty="0" smtClean="0"/>
              <a:t>Difteri er fortsatt endemisk i flere land i Asia, Afrika, Sør-Stillehavet, Midtøsten, Øst-Europa og Karibia. Det har også vært større utbrudd de siste årene i flere asiatiske land. I sjeldne tilfeller kan tilfeller av toksinproduserende hud- og luftveisdifteri forekomme i Norge som følge av import fra personer som har vært i endemiske områder. Selv om risikoen er lav, bør helsepersonell være beskyttet slik at de selv ikke blir syke eller kan spre smitte videre.</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338814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Hos friske barn er vannkopper oftest en ufarlig sykdom. Voksne personer har ofte mer komplisert og langvarig forløp av primær </a:t>
            </a:r>
            <a:r>
              <a:rPr lang="nb-NO" dirty="0" err="1" smtClean="0"/>
              <a:t>varicellainfeksjon</a:t>
            </a:r>
            <a:r>
              <a:rPr lang="nb-NO" dirty="0" smtClean="0"/>
              <a:t> enn barn. </a:t>
            </a:r>
            <a:r>
              <a:rPr lang="nb-NO" dirty="0" err="1" smtClean="0"/>
              <a:t>Seronegativt</a:t>
            </a:r>
            <a:r>
              <a:rPr lang="nb-NO" dirty="0" smtClean="0"/>
              <a:t> helsepersonell kan smittes av vannkoppevirus i forbindelse med behandling av pasienter med vannkopper eller herpes </a:t>
            </a:r>
            <a:r>
              <a:rPr lang="nb-NO" dirty="0" err="1" smtClean="0"/>
              <a:t>zoster</a:t>
            </a:r>
            <a:r>
              <a:rPr lang="nb-NO" dirty="0" smtClean="0"/>
              <a:t> og bør derfor vaksineres for å beskytte seg selv.</a:t>
            </a:r>
          </a:p>
          <a:p>
            <a:endParaRPr lang="nb-NO" dirty="0" smtClean="0"/>
          </a:p>
          <a:p>
            <a:r>
              <a:rPr lang="nb-NO" dirty="0" smtClean="0"/>
              <a:t>Hos immunsupprimerte pasienter og hos nyfødte kan vannkopper få alvorlig forløp med høy dødelighet. Dersom gravide får </a:t>
            </a:r>
            <a:r>
              <a:rPr lang="nb-NO" dirty="0" err="1" smtClean="0"/>
              <a:t>varicella</a:t>
            </a:r>
            <a:r>
              <a:rPr lang="nb-NO" dirty="0" smtClean="0"/>
              <a:t> kan det i sjeldne tilfeller føre til abort eller medfødt </a:t>
            </a:r>
            <a:r>
              <a:rPr lang="nb-NO" dirty="0" err="1" smtClean="0"/>
              <a:t>varicellasyndrom</a:t>
            </a:r>
            <a:r>
              <a:rPr lang="nb-NO" dirty="0" smtClean="0"/>
              <a:t> hos barnet. Ikke-immune helsepersonell (etter negativ antistoffundersøkelse) som har nærkontakt med personer med økt risiko for alvorlig forløp av </a:t>
            </a:r>
            <a:r>
              <a:rPr lang="nb-NO" dirty="0" err="1" smtClean="0"/>
              <a:t>varicella</a:t>
            </a:r>
            <a:r>
              <a:rPr lang="nb-NO" dirty="0" smtClean="0"/>
              <a:t> bør derfor vaksineres. Vaksinasjon av nærkontakter er særlig viktig hvis vaksinen er </a:t>
            </a:r>
            <a:r>
              <a:rPr lang="nb-NO" dirty="0" err="1" smtClean="0"/>
              <a:t>kontraindisert</a:t>
            </a:r>
            <a:r>
              <a:rPr lang="nb-NO" dirty="0" smtClean="0"/>
              <a:t> til pasienten selv. Dette gjelder særlig helsepersonell som arbeider med barn eller immunsupprimerte uansett årsak, slik som organtransplanterte, kreftpasienter og pasienter som behandles med medikamenter som gir immunsuppresjon. Basisvaksinasjon består av to doser.</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28</a:t>
            </a:fld>
            <a:endParaRPr lang="nb-NO"/>
          </a:p>
        </p:txBody>
      </p:sp>
    </p:spTree>
    <p:extLst>
      <p:ext uri="{BB962C8B-B14F-4D97-AF65-F5344CB8AC3E}">
        <p14:creationId xmlns:p14="http://schemas.microsoft.com/office/powerpoint/2010/main" val="83215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solidFill>
                  <a:prstClr val="black"/>
                </a:solidFill>
              </a:rPr>
              <a:pPr/>
              <a:t>29</a:t>
            </a:fld>
            <a:endParaRPr lang="nb-NO">
              <a:solidFill>
                <a:prstClr val="black"/>
              </a:solidFill>
            </a:endParaRPr>
          </a:p>
        </p:txBody>
      </p:sp>
    </p:spTree>
    <p:extLst>
      <p:ext uri="{BB962C8B-B14F-4D97-AF65-F5344CB8AC3E}">
        <p14:creationId xmlns:p14="http://schemas.microsoft.com/office/powerpoint/2010/main" val="260972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sz="2400" dirty="0" smtClean="0"/>
              <a:t>Helsepersonell er mer utsatt for smittsomme sykdommer</a:t>
            </a:r>
          </a:p>
          <a:p>
            <a:pPr marL="342900" indent="-342900">
              <a:buFont typeface="Arial" panose="020B0604020202020204" pitchFamily="34" charset="0"/>
              <a:buChar char="•"/>
            </a:pPr>
            <a:r>
              <a:rPr lang="nb-NO" sz="2400" dirty="0" smtClean="0"/>
              <a:t>Beskytte pasientene</a:t>
            </a:r>
          </a:p>
          <a:p>
            <a:pPr marL="342900" indent="-342900">
              <a:buFont typeface="Arial" panose="020B0604020202020204" pitchFamily="34" charset="0"/>
              <a:buChar char="•"/>
            </a:pPr>
            <a:r>
              <a:rPr lang="nb-NO" sz="2400" dirty="0" smtClean="0"/>
              <a:t>Opprettholde</a:t>
            </a:r>
            <a:r>
              <a:rPr lang="nb-NO" sz="2400" baseline="0" dirty="0" smtClean="0"/>
              <a:t> beredskap i helseinstitusjoner</a:t>
            </a:r>
            <a:r>
              <a:rPr lang="nb-NO" sz="2400" dirty="0" smtClean="0"/>
              <a:t>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3523869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30</a:t>
            </a:fld>
            <a:endParaRPr lang="nb-NO"/>
          </a:p>
        </p:txBody>
      </p:sp>
    </p:spTree>
    <p:extLst>
      <p:ext uri="{BB962C8B-B14F-4D97-AF65-F5344CB8AC3E}">
        <p14:creationId xmlns:p14="http://schemas.microsoft.com/office/powerpoint/2010/main" val="3628683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31</a:t>
            </a:fld>
            <a:endParaRPr lang="nb-NO"/>
          </a:p>
        </p:txBody>
      </p:sp>
    </p:spTree>
    <p:extLst>
      <p:ext uri="{BB962C8B-B14F-4D97-AF65-F5344CB8AC3E}">
        <p14:creationId xmlns:p14="http://schemas.microsoft.com/office/powerpoint/2010/main" val="3943001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Helsepersonellvaksinasjon reguleres av flere typer lovverk, både i arbeidsmiljølovgivningens regler om beskyttelse av ansatte mot smitte, med Arbeidstilsynet som </a:t>
            </a:r>
            <a:r>
              <a:rPr lang="nb-NO" baseline="0" dirty="0" err="1" smtClean="0"/>
              <a:t>lovfortolker</a:t>
            </a:r>
            <a:r>
              <a:rPr lang="nb-NO" baseline="0" dirty="0" smtClean="0"/>
              <a:t> men også av helselovgivningens regler om beskyttelse av både ansatte og pasienter med Helsedirektoratet som </a:t>
            </a:r>
            <a:r>
              <a:rPr lang="nb-NO" baseline="0" dirty="0" err="1" smtClean="0"/>
              <a:t>lovfortolker</a:t>
            </a:r>
            <a:r>
              <a:rPr lang="nb-NO" baseline="0" dirty="0" smtClean="0"/>
              <a:t>. Og i tillegg har man også </a:t>
            </a:r>
            <a:r>
              <a:rPr lang="nb-NO" dirty="0" smtClean="0"/>
              <a:t>Personvernlovgivningens om  regulerer folks</a:t>
            </a:r>
            <a:r>
              <a:rPr lang="nb-NO" baseline="0" dirty="0" smtClean="0"/>
              <a:t> </a:t>
            </a:r>
            <a:r>
              <a:rPr lang="nb-NO" dirty="0" smtClean="0"/>
              <a:t>rett</a:t>
            </a:r>
            <a:r>
              <a:rPr lang="nb-NO" baseline="0" dirty="0" smtClean="0"/>
              <a:t> til beskyttelse mot innsyn i personsensitive opplysninger. Balanse mellom å beskytte ansatte og pasienter mot smitte, men uten utilbørlig inngripen i ansattes personvernrettigheter.</a:t>
            </a:r>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32</a:t>
            </a:fld>
            <a:endParaRPr lang="nb-NO"/>
          </a:p>
        </p:txBody>
      </p:sp>
    </p:spTree>
    <p:extLst>
      <p:ext uri="{BB962C8B-B14F-4D97-AF65-F5344CB8AC3E}">
        <p14:creationId xmlns:p14="http://schemas.microsoft.com/office/powerpoint/2010/main" val="113186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33</a:t>
            </a:fld>
            <a:endParaRPr lang="nb-NO"/>
          </a:p>
        </p:txBody>
      </p:sp>
    </p:spTree>
    <p:extLst>
      <p:ext uri="{BB962C8B-B14F-4D97-AF65-F5344CB8AC3E}">
        <p14:creationId xmlns:p14="http://schemas.microsoft.com/office/powerpoint/2010/main" val="91069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Starter</a:t>
            </a:r>
            <a:r>
              <a:rPr lang="nb-NO" baseline="0" dirty="0" smtClean="0"/>
              <a:t> med a</a:t>
            </a:r>
            <a:r>
              <a:rPr lang="nb-NO" dirty="0" smtClean="0"/>
              <a:t>rbeidsmiljølovgivningen – den som tar den ansattes perspektiv og skal sikre ansatte et trygt arbeidsmiljø..</a:t>
            </a:r>
          </a:p>
          <a:p>
            <a:endParaRPr lang="nb-NO" dirty="0" smtClean="0"/>
          </a:p>
          <a:p>
            <a:endParaRPr lang="nb-NO" dirty="0" smtClean="0"/>
          </a:p>
          <a:p>
            <a:r>
              <a:rPr lang="nb-NO" dirty="0" smtClean="0"/>
              <a:t>Det er Arbeidstilsynet som gir overordnede anbefalinger om vaksinasjon i forbindelse med yrkesutøvelse der formålet er å beskytte arbeidstagere mot smitte de kan utsettes for på jobb.  På den enkelte arbeidsplass er det arbeidsgivers ansvar å vurdere risikoen for smitte. Smitterisiko for forskjellige yrkesgrupper er avhengig av flere faktorer som arbeidsoppgaver, forekomst av aktuelle smittestoffer i miljøet, kvaliteten på smitteforebyggende rutiner i bedriften og hvordan rutinene etterleves av den enkelte arbeidstaker.</a:t>
            </a:r>
          </a:p>
          <a:p>
            <a:endParaRPr lang="nb-NO" dirty="0" smtClean="0"/>
          </a:p>
          <a:p>
            <a:r>
              <a:rPr lang="nb-NO" dirty="0" smtClean="0"/>
              <a:t>Arbeidsgiver </a:t>
            </a:r>
            <a:r>
              <a:rPr lang="nb-NO" dirty="0" smtClean="0"/>
              <a:t>plikter etter § 6-1 å foreta en risikovurdering av smittefare. På bakgrunn av risikovurderingen, vurderes ulike smittereduserende tiltak som vaksinasjon, bruk av verneutstyr og generell hygiene. De ansatte må få nødvendig informasjon og opplæring om egen smitterisiko.</a:t>
            </a:r>
          </a:p>
          <a:p>
            <a:endParaRPr lang="nb-NO" dirty="0" smtClean="0"/>
          </a:p>
          <a:p>
            <a:r>
              <a:rPr lang="nb-NO" dirty="0" smtClean="0"/>
              <a:t>Paragraf 6-12 </a:t>
            </a:r>
            <a:r>
              <a:rPr lang="nb-NO" dirty="0" smtClean="0"/>
              <a:t>Arbeidsgiver </a:t>
            </a:r>
            <a:r>
              <a:rPr lang="nb-NO" dirty="0" smtClean="0"/>
              <a:t>skal sørge for at arbeidstakere tilbys sikker og effektiv vaksinasjon mot biologiske faktorer de kan bli eksponert for. </a:t>
            </a:r>
            <a:r>
              <a:rPr lang="nb-NO" dirty="0" smtClean="0"/>
              <a:t>Tilbud </a:t>
            </a:r>
            <a:r>
              <a:rPr lang="nb-NO" dirty="0" smtClean="0"/>
              <a:t>om vaksinasjon bør gis skriftlig, og det bør dokumenteres når slike tilbud er gitt. </a:t>
            </a:r>
            <a:r>
              <a:rPr lang="nb-NO" dirty="0" smtClean="0"/>
              <a:t>Det </a:t>
            </a:r>
            <a:r>
              <a:rPr lang="nb-NO" dirty="0" smtClean="0"/>
              <a:t>er frivillig for arbeidstakerne å ta imot tilbudet om vaksinasjon. Arbeidsgiver skal dekke utgiftene ved vaksinasjon som faller inn under denne </a:t>
            </a:r>
            <a:r>
              <a:rPr lang="nb-NO" dirty="0" err="1" smtClean="0"/>
              <a:t>forskriften</a:t>
            </a:r>
            <a:r>
              <a:rPr lang="nb-NO" dirty="0" smtClean="0"/>
              <a:t>.</a:t>
            </a:r>
          </a:p>
          <a:p>
            <a:endParaRPr lang="nb-NO" dirty="0" smtClean="0"/>
          </a:p>
          <a:p>
            <a:r>
              <a:rPr lang="nb-NO" dirty="0" smtClean="0"/>
              <a:t>Selv om vaksinasjon er frivillig, har arbeidstaker plikt til å medvirke til å redusere risiko. Dersom arbeidsgiveren vurderer at vaksinasjon gir vesentlig reduksjon av smitterisiko forbundet med å utføre bestemte oppgaver, men arbeidstakeren ikke tar imot vaksinasjon, kan arbeidsgiveren nekte vedkommende å utføre disse oppgavene.</a:t>
            </a:r>
          </a:p>
          <a:p>
            <a:endParaRPr lang="nb-NO" dirty="0" smtClean="0"/>
          </a:p>
          <a:p>
            <a:r>
              <a:rPr lang="nb-NO" dirty="0" smtClean="0"/>
              <a:t>Elever/studenter i praksis anses som arbeidstakere etter arbeidsmiljølovens (§1-6) regler om helse, miljø og sikkerhet når de utfører arbeid i virksomhet som går inn under loven [2]. Formelt sett er det praksisstedet som har arbeidsgiveransvaret og skal gjøre en risikovurdering og eventuelt tilby vaksine mot biologiske faktorer elever/studenter kan bli eksponert for. </a:t>
            </a:r>
            <a:endParaRPr lang="nb-NO" dirty="0" smtClean="0"/>
          </a:p>
          <a:p>
            <a:endParaRPr lang="nb-NO" dirty="0" smtClean="0">
              <a:solidFill>
                <a:srgbClr val="FF0000"/>
              </a:solidFill>
            </a:endParaRPr>
          </a:p>
          <a:p>
            <a:r>
              <a:rPr lang="nb-NO" dirty="0" smtClean="0">
                <a:solidFill>
                  <a:srgbClr val="FF0000"/>
                </a:solidFill>
              </a:rPr>
              <a:t>For </a:t>
            </a:r>
            <a:r>
              <a:rPr lang="nb-NO" dirty="0" smtClean="0">
                <a:solidFill>
                  <a:srgbClr val="FF0000"/>
                </a:solidFill>
              </a:rPr>
              <a:t>at elevene/studentene skal ha optimal beskyttelse ved oppstart i praksis, er det likevel hensiktsmessig at studiestedene legger til rette for nødvendig vaksinering i god tid før praksisperioden starter, selv om studiestedet ikke formelt sett har dette ansvaret. Dette er spesielt viktig for vaksiner som det trengs lang tid å for få fullført hele vaksinasjonsserien eller hvor effekten kommer sent. </a:t>
            </a:r>
            <a:endParaRPr lang="nb-NO" dirty="0">
              <a:solidFill>
                <a:srgbClr val="FF0000"/>
              </a:solidFill>
            </a:endParaRPr>
          </a:p>
        </p:txBody>
      </p:sp>
      <p:sp>
        <p:nvSpPr>
          <p:cNvPr id="4" name="Plassholder for lysbildenummer 3"/>
          <p:cNvSpPr>
            <a:spLocks noGrp="1"/>
          </p:cNvSpPr>
          <p:nvPr>
            <p:ph type="sldNum" sz="quarter" idx="10"/>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32375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Helselovgivningen skal verne helsepersonell, ansatte og pasienter mot smitte, fokus på å beskytte sårbare pasienter. Det reguleres av flere lover og forskrifter</a:t>
            </a:r>
            <a:r>
              <a:rPr lang="nb-NO" baseline="0" dirty="0" smtClean="0"/>
              <a:t>, men essensen er at virksomheten/arbeidsgiver skal… </a:t>
            </a:r>
            <a:endParaRPr lang="nb-NO" dirty="0" smtClean="0"/>
          </a:p>
          <a:p>
            <a:endParaRPr lang="nb-NO" dirty="0" smtClean="0"/>
          </a:p>
          <a:p>
            <a:r>
              <a:rPr lang="nb-NO" dirty="0" smtClean="0"/>
              <a:t>Dette </a:t>
            </a:r>
            <a:r>
              <a:rPr lang="nb-NO" dirty="0" smtClean="0"/>
              <a:t>er spesielt viktig når det gjelder ansatte som har kontakt med personer som er </a:t>
            </a:r>
            <a:r>
              <a:rPr lang="nb-NO" dirty="0" smtClean="0"/>
              <a:t>uvaksinerte, eldre </a:t>
            </a:r>
            <a:r>
              <a:rPr lang="nb-NO" dirty="0" smtClean="0"/>
              <a:t>eller immunsupprimerte. </a:t>
            </a:r>
            <a:r>
              <a:rPr lang="nb-NO" dirty="0" smtClean="0"/>
              <a:t>Risikovurderingen </a:t>
            </a:r>
            <a:r>
              <a:rPr lang="nb-NO" dirty="0" smtClean="0"/>
              <a:t>må gjøres lokalt og konkret, og baseres på arbeidsoppgaver og utførelsen av disse</a:t>
            </a:r>
            <a:r>
              <a:rPr lang="nb-NO" dirty="0" smtClean="0"/>
              <a:t>.</a:t>
            </a:r>
            <a:endParaRPr lang="nb-NO" dirty="0" smtClean="0"/>
          </a:p>
          <a:p>
            <a:endParaRPr lang="nb-NO" dirty="0" smtClean="0"/>
          </a:p>
          <a:p>
            <a:r>
              <a:rPr lang="nb-NO" dirty="0" smtClean="0"/>
              <a:t>Krav til virksomheten/arbeidsgiver</a:t>
            </a:r>
          </a:p>
          <a:p>
            <a:endParaRPr lang="nb-NO" dirty="0" smtClean="0"/>
          </a:p>
          <a:p>
            <a:r>
              <a:rPr lang="nb-NO" dirty="0" smtClean="0"/>
              <a:t>Arbeidsgivere i helse- og omsorgstjenesten skal sikre rutiner for å verne helsepersonell, ansatte og pasienter mot smitte. Med helse- og omsorgstjenesten menes den kommunale helse- og omsorgstjenesten, spesialisthelsetjenesten og tannhelsetjenesten og private tilbydere av helse og omsorgstjenester, jf. pasient- og brukerrettighetsloven § 1-3, d.</a:t>
            </a:r>
          </a:p>
          <a:p>
            <a:endParaRPr lang="nb-NO" dirty="0" smtClean="0"/>
          </a:p>
          <a:p>
            <a:r>
              <a:rPr lang="nb-NO" dirty="0" smtClean="0"/>
              <a:t>Forskrift om smittevern i helse- og omsorgstjenesten stiller krav om infeksjonskontrollprogram som inneholder tiltak som verner helsepersonell, ansatte og pasienter mot smitte [3]. Alle institusjoner som omfattes av </a:t>
            </a:r>
            <a:r>
              <a:rPr lang="nb-NO" dirty="0" err="1" smtClean="0"/>
              <a:t>forskriften</a:t>
            </a:r>
            <a:r>
              <a:rPr lang="nb-NO" dirty="0" smtClean="0"/>
              <a:t>, skal ha et infeksjonskontrollprogram som skal inneholde skriftlige retningslinjer for ulike smitteverntiltak. Vaksinasjon av ansatte med relevante vaksiner er et slikt tiltak.</a:t>
            </a:r>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413774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kom et nytt skriv fra </a:t>
            </a:r>
            <a:r>
              <a:rPr lang="nb-NO" dirty="0" err="1" smtClean="0"/>
              <a:t>Helsedirektorattet</a:t>
            </a:r>
            <a:r>
              <a:rPr lang="nb-NO" dirty="0" smtClean="0"/>
              <a:t> i høsten 2019 en veiledning til lov og forskrift om vaksinasjon av helsepersonell hvor formålet</a:t>
            </a:r>
            <a:r>
              <a:rPr lang="nb-NO" baseline="0" dirty="0" smtClean="0"/>
              <a:t> ble tydeliggjort for å øke vaksinasjonsdekning for anbefalte vaksiner hos helsepersonell.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408030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35271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Risikovurderinger</a:t>
            </a:r>
          </a:p>
          <a:p>
            <a:r>
              <a:rPr lang="nb-NO" dirty="0" smtClean="0"/>
              <a:t>Helsedirektoratet anbefaler at arbeidsgiver bruker metodikk fra risiko- og sårbarhetsvurderinger og</a:t>
            </a:r>
          </a:p>
          <a:p>
            <a:r>
              <a:rPr lang="nb-NO" dirty="0" smtClean="0"/>
              <a:t>at det dokumenteres hvilken informasjon vurderingen baserer seg på, hvilke vurderinger som gjøres</a:t>
            </a:r>
          </a:p>
          <a:p>
            <a:r>
              <a:rPr lang="nb-NO" dirty="0" smtClean="0"/>
              <a:t>og hva som ble konklusjonen.</a:t>
            </a:r>
          </a:p>
          <a:p>
            <a:r>
              <a:rPr lang="nb-NO" dirty="0" smtClean="0"/>
              <a:t>Aktuelle problemstillinger som bør vurderes er:</a:t>
            </a:r>
          </a:p>
          <a:p>
            <a:r>
              <a:rPr lang="nb-NO" dirty="0" smtClean="0"/>
              <a:t> konsekvenser av at smitten kommer inn i avdelingen</a:t>
            </a:r>
          </a:p>
          <a:p>
            <a:r>
              <a:rPr lang="nb-NO" dirty="0" smtClean="0"/>
              <a:t> sykdommens smittsomhet</a:t>
            </a:r>
          </a:p>
          <a:p>
            <a:r>
              <a:rPr lang="nb-NO" dirty="0" smtClean="0"/>
              <a:t> sykdommens alvorlighet</a:t>
            </a:r>
          </a:p>
          <a:p>
            <a:r>
              <a:rPr lang="nb-NO" dirty="0" smtClean="0"/>
              <a:t> om den ansatte skal arbeide med særlig sårbare pasienter</a:t>
            </a:r>
          </a:p>
          <a:p>
            <a:r>
              <a:rPr lang="nb-NO" dirty="0" smtClean="0"/>
              <a:t> er den ansatte i avdelingen i korte tidsrom, eller medfører arbeidsoppgavene kontakt med</a:t>
            </a:r>
          </a:p>
          <a:p>
            <a:r>
              <a:rPr lang="nb-NO" dirty="0" smtClean="0"/>
              <a:t>pasienter over lengre tid</a:t>
            </a:r>
          </a:p>
          <a:p>
            <a:r>
              <a:rPr lang="nb-NO" dirty="0" smtClean="0"/>
              <a:t> utfører den ansatte </a:t>
            </a:r>
            <a:r>
              <a:rPr lang="nb-NO" dirty="0" err="1" smtClean="0"/>
              <a:t>invasive</a:t>
            </a:r>
            <a:r>
              <a:rPr lang="nb-NO" dirty="0" smtClean="0"/>
              <a:t> prosedyrer med skarpe instrumenter i kroppens hulrom uten</a:t>
            </a:r>
          </a:p>
          <a:p>
            <a:r>
              <a:rPr lang="nb-NO" dirty="0" smtClean="0"/>
              <a:t>synets ledelse</a:t>
            </a:r>
          </a:p>
          <a:p>
            <a:r>
              <a:rPr lang="nb-NO" dirty="0" smtClean="0"/>
              <a:t> hva er de sannsynlige konsekvensene for pasienter som blir smittet av uvaksinerte</a:t>
            </a:r>
          </a:p>
          <a:p>
            <a:r>
              <a:rPr lang="nb-NO" dirty="0" smtClean="0"/>
              <a:t>helsearbeidere?</a:t>
            </a:r>
          </a:p>
          <a:p>
            <a:r>
              <a:rPr lang="nb-NO" dirty="0" smtClean="0"/>
              <a:t> egenskaper ved vaksinen; effektivitet, bivirkninger, hvor omfattende er vaksinasjonsregimet?</a:t>
            </a:r>
          </a:p>
          <a:p>
            <a:r>
              <a:rPr lang="nb-NO" dirty="0" smtClean="0"/>
              <a:t> om andre smitteverntiltak kan kompensere for manglende vaksinasjon</a:t>
            </a:r>
          </a:p>
          <a:p>
            <a:r>
              <a:rPr lang="nb-NO" dirty="0" smtClean="0"/>
              <a:t> andre konkrete forhold</a:t>
            </a:r>
          </a:p>
          <a:p>
            <a:r>
              <a:rPr lang="nb-NO" dirty="0" smtClean="0"/>
              <a:t>Arbeidsgiver kan vurdere bruk av andre smitteverntiltak for å kompensere for manglende</a:t>
            </a:r>
          </a:p>
          <a:p>
            <a:r>
              <a:rPr lang="nb-NO" dirty="0" smtClean="0"/>
              <a:t>vaksinasjon, for eksempel bruk av beskyttelsesutstyr som munnbind eller åndedrettsvern.</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48331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3547526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87021" y="0"/>
            <a:ext cx="5193803" cy="2900178"/>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3574800" y="8446294"/>
            <a:ext cx="3149850" cy="461665"/>
          </a:xfrm>
          <a:prstGeom prst="rect">
            <a:avLst/>
          </a:prstGeom>
        </p:spPr>
        <p:txBody>
          <a:bodyPr lIns="0" tIns="0" rIns="0" bIns="0">
            <a:spAutoFit/>
          </a:bodyPr>
          <a:lstStyle>
            <a:lvl1pPr marL="0" indent="0">
              <a:buNone/>
              <a:defRPr sz="250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accent1"/>
                </a:solidFill>
              </a:defRPr>
            </a:lvl1pPr>
          </a:lstStyle>
          <a:p>
            <a:pPr lvl="0"/>
            <a:r>
              <a:rPr lang="nb-NO" smtClean="0"/>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accent4"/>
                </a:solidFill>
              </a:defRPr>
            </a:lvl1pPr>
          </a:lstStyle>
          <a:p>
            <a:pPr lvl="0"/>
            <a:r>
              <a:rPr lang="nb-NO" smtClean="0"/>
              <a:t>Klikk for å redigere tekststiler i malen</a:t>
            </a:r>
          </a:p>
        </p:txBody>
      </p:sp>
    </p:spTree>
    <p:extLst>
      <p:ext uri="{BB962C8B-B14F-4D97-AF65-F5344CB8AC3E}">
        <p14:creationId xmlns:p14="http://schemas.microsoft.com/office/powerpoint/2010/main" val="2044032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773272"/>
            <a:ext cx="20318400" cy="8344704"/>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2" name="Plassholder for dato 1">
            <a:extLst>
              <a:ext uri="{FF2B5EF4-FFF2-40B4-BE49-F238E27FC236}">
                <a16:creationId xmlns:a16="http://schemas.microsoft.com/office/drawing/2014/main" id="{F4704D7D-ED5F-45E6-9CDF-D81C65F6E360}"/>
              </a:ext>
            </a:extLst>
          </p:cNvPr>
          <p:cNvSpPr>
            <a:spLocks noGrp="1"/>
          </p:cNvSpPr>
          <p:nvPr>
            <p:ph type="dt" sz="half" idx="12"/>
          </p:nvPr>
        </p:nvSpPr>
        <p:spPr/>
        <p:txBody>
          <a:bodyPr/>
          <a:lstStyle/>
          <a:p>
            <a:fld id="{CF0EF1BD-D923-4D25-9C3A-EE55EF5C881F}" type="datetime1">
              <a:rPr lang="nb-NO" smtClean="0"/>
              <a:t>11.11.2019</a:t>
            </a:fld>
            <a:endParaRPr lang="nb-NO"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3422910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3" y="4608577"/>
            <a:ext cx="10023704" cy="7506939"/>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4354288"/>
            <a:ext cx="9304097" cy="7209062"/>
          </a:xfrm>
          <a:prstGeom prst="rect">
            <a:avLst/>
          </a:prstGeom>
        </p:spPr>
        <p:txBody>
          <a:bodyPr lIns="0" tIns="0" rIns="0" bIns="0"/>
          <a:lstStyle/>
          <a:p>
            <a:pPr lvl="0"/>
            <a:r>
              <a:rPr lang="nb-NO" smtClean="0"/>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fld id="{AE4DE845-7FBD-4484-BDD6-B6C4B644536D}" type="datetime1">
              <a:rPr lang="nb-NO" smtClean="0"/>
              <a:t>11.11.2019</a:t>
            </a:fld>
            <a:endParaRPr lang="nb-NO"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8523253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6000750"/>
            <a:ext cx="9304097" cy="5562599"/>
          </a:xfrm>
          <a:prstGeom prst="rect">
            <a:avLst/>
          </a:prstGeom>
        </p:spPr>
        <p:txBody>
          <a:bodyPr lIns="0" tIns="0" rIns="0" bIns="0"/>
          <a:lstStyle/>
          <a:p>
            <a:pPr lvl="0"/>
            <a:r>
              <a:rPr lang="nb-NO" smtClean="0"/>
              <a:t>Klikk for å redigere tekststiler i malen</a:t>
            </a:r>
          </a:p>
        </p:txBody>
      </p:sp>
      <p:sp>
        <p:nvSpPr>
          <p:cNvPr id="11" name="Plassholder for dato 10">
            <a:extLst>
              <a:ext uri="{FF2B5EF4-FFF2-40B4-BE49-F238E27FC236}">
                <a16:creationId xmlns:a16="http://schemas.microsoft.com/office/drawing/2014/main" id="{30D48CFD-DDBA-47C2-BE7F-9D3C6FA7CCB6}"/>
              </a:ext>
            </a:extLst>
          </p:cNvPr>
          <p:cNvSpPr>
            <a:spLocks noGrp="1"/>
          </p:cNvSpPr>
          <p:nvPr>
            <p:ph type="dt" sz="half" idx="13"/>
          </p:nvPr>
        </p:nvSpPr>
        <p:spPr/>
        <p:txBody>
          <a:bodyPr/>
          <a:lstStyle/>
          <a:p>
            <a:fld id="{87D767A2-73CE-45A6-B0BA-9233508C3B72}" type="datetime1">
              <a:rPr lang="nb-NO" smtClean="0"/>
              <a:t>11.11.2019</a:t>
            </a:fld>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2030654" y="1436689"/>
            <a:ext cx="9304096" cy="2576090"/>
          </a:xfrm>
        </p:spPr>
        <p:txBody>
          <a:bodyPr wrap="square">
            <a:normAutofit/>
          </a:bodyPr>
          <a:lstStyle>
            <a:lvl1pPr>
              <a:defRPr/>
            </a:lvl1pPr>
          </a:lstStyle>
          <a:p>
            <a:r>
              <a:rPr lang="nb-NO" smtClean="0"/>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2030413" y="4032657"/>
            <a:ext cx="9304096"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40675805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203065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2" name="Plassholder for dato 1">
            <a:extLst>
              <a:ext uri="{FF2B5EF4-FFF2-40B4-BE49-F238E27FC236}">
                <a16:creationId xmlns:a16="http://schemas.microsoft.com/office/drawing/2014/main" id="{14473398-51B0-43A7-B4D9-98E04D9A7608}"/>
              </a:ext>
            </a:extLst>
          </p:cNvPr>
          <p:cNvSpPr>
            <a:spLocks noGrp="1"/>
          </p:cNvSpPr>
          <p:nvPr>
            <p:ph type="dt" sz="half" idx="12"/>
          </p:nvPr>
        </p:nvSpPr>
        <p:spPr/>
        <p:txBody>
          <a:bodyPr/>
          <a:lstStyle/>
          <a:p>
            <a:fld id="{E7A3C9B5-782E-46DB-A8E2-55F2F48D2524}" type="datetime1">
              <a:rPr lang="nb-NO" smtClean="0"/>
              <a:t>11.11.2019</a:t>
            </a:fld>
            <a:endParaRPr lang="nb-NO" dirty="0"/>
          </a:p>
        </p:txBody>
      </p:sp>
    </p:spTree>
    <p:extLst>
      <p:ext uri="{BB962C8B-B14F-4D97-AF65-F5344CB8AC3E}">
        <p14:creationId xmlns:p14="http://schemas.microsoft.com/office/powerpoint/2010/main" val="4294618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1"/>
            <a:ext cx="24380825" cy="13714413"/>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0654" y="3650829"/>
            <a:ext cx="10007379" cy="83049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12847320" y="3650829"/>
            <a:ext cx="10211796" cy="83049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fld id="{4167C6B6-FEB8-414C-A14E-6A2471EE30DD}" type="datetime1">
              <a:rPr lang="nb-NO" smtClean="0"/>
              <a:t>11.11.2019</a:t>
            </a:fld>
            <a:endParaRPr lang="nb-NO"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15501013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2030653" y="4354288"/>
            <a:ext cx="9697522" cy="7209062"/>
          </a:xfrm>
          <a:prstGeom prst="rect">
            <a:avLst/>
          </a:prstGeom>
        </p:spPr>
        <p:txBody>
          <a:bodyPr lIns="0" tIns="0" rIns="0" bIns="0"/>
          <a:lstStyle/>
          <a:p>
            <a:pPr lvl="0"/>
            <a:r>
              <a:rPr lang="nb-NO" smtClean="0"/>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13361352" y="4354288"/>
            <a:ext cx="9697522" cy="7209062"/>
          </a:xfrm>
          <a:prstGeom prst="rect">
            <a:avLst/>
          </a:prstGeom>
        </p:spPr>
        <p:txBody>
          <a:bodyPr lIns="0" tIns="0" rIns="0" bIns="0"/>
          <a:lstStyle/>
          <a:p>
            <a:pPr lvl="0"/>
            <a:r>
              <a:rPr lang="nb-NO" smtClean="0"/>
              <a:t>Klikk for å redigere tekststiler i malen</a:t>
            </a:r>
          </a:p>
        </p:txBody>
      </p:sp>
      <p:sp>
        <p:nvSpPr>
          <p:cNvPr id="18" name="Plassholder for dato 17">
            <a:extLst>
              <a:ext uri="{FF2B5EF4-FFF2-40B4-BE49-F238E27FC236}">
                <a16:creationId xmlns:a16="http://schemas.microsoft.com/office/drawing/2014/main" id="{03E9C817-A94E-4A47-B829-C98F4A0F40F5}"/>
              </a:ext>
            </a:extLst>
          </p:cNvPr>
          <p:cNvSpPr>
            <a:spLocks noGrp="1"/>
          </p:cNvSpPr>
          <p:nvPr>
            <p:ph type="dt" sz="half" idx="15"/>
          </p:nvPr>
        </p:nvSpPr>
        <p:spPr/>
        <p:txBody>
          <a:bodyPr/>
          <a:lstStyle/>
          <a:p>
            <a:fld id="{7B94BE9F-DCAE-4197-B5C5-DA8ABCD0653B}" type="datetime1">
              <a:rPr lang="nb-NO" smtClean="0"/>
              <a:t>11.11.2019</a:t>
            </a:fld>
            <a:endParaRPr lang="nb-NO" dirty="0"/>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2030413"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13361352"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38082135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5">
            <a:extLst>
              <a:ext uri="{FF2B5EF4-FFF2-40B4-BE49-F238E27FC236}">
                <a16:creationId xmlns:a16="http://schemas.microsoft.com/office/drawing/2014/main" id="{747CDA8C-5CFF-4903-90E1-FF11DBBCD009}"/>
              </a:ext>
            </a:extLst>
          </p:cNvPr>
          <p:cNvSpPr>
            <a:spLocks noGrp="1"/>
          </p:cNvSpPr>
          <p:nvPr>
            <p:ph type="dt" sz="half" idx="10"/>
          </p:nvPr>
        </p:nvSpPr>
        <p:spPr/>
        <p:txBody>
          <a:bodyPr/>
          <a:lstStyle/>
          <a:p>
            <a:fld id="{A06D36E2-0DA9-4DC2-9FB6-C98931D02558}" type="datetime1">
              <a:rPr lang="nb-NO" smtClean="0"/>
              <a:t>11.11.2019</a:t>
            </a:fld>
            <a:endParaRPr lang="nb-NO" dirty="0"/>
          </a:p>
        </p:txBody>
      </p:sp>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928DA9F6-9943-430E-9883-1BA967E3F34F}"/>
              </a:ext>
            </a:extLst>
          </p:cNvPr>
          <p:cNvSpPr>
            <a:spLocks noGrp="1"/>
          </p:cNvSpPr>
          <p:nvPr>
            <p:ph type="dt" sz="half" idx="10"/>
          </p:nvPr>
        </p:nvSpPr>
        <p:spPr/>
        <p:txBody>
          <a:bodyPr/>
          <a:lstStyle/>
          <a:p>
            <a:fld id="{F21BF8FC-A251-4D60-917B-55EF1D773990}" type="datetime1">
              <a:rPr lang="nb-NO" smtClean="0"/>
              <a:t>11.11.2019</a:t>
            </a:fld>
            <a:endParaRPr lang="nb-NO" dirty="0"/>
          </a:p>
        </p:txBody>
      </p:sp>
    </p:spTree>
    <p:extLst>
      <p:ext uri="{BB962C8B-B14F-4D97-AF65-F5344CB8AC3E}">
        <p14:creationId xmlns:p14="http://schemas.microsoft.com/office/powerpoint/2010/main" val="1185829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578250" y="3773272"/>
            <a:ext cx="23219302" cy="9361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692579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51778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1285820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9657530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4580371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583273" y="583273"/>
            <a:ext cx="23219302" cy="12551169"/>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smtClean="0"/>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5" y="12580620"/>
            <a:ext cx="515696"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 </a:t>
            </a:r>
            <a:r>
              <a:rPr lang="nb-NO" sz="1600" dirty="0">
                <a:solidFill>
                  <a:schemeClr val="accent6"/>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a16="http://schemas.microsoft.com/office/drawing/2014/main" id="{463A727C-8736-49BF-8ADE-F780822BD707}"/>
              </a:ext>
            </a:extLst>
          </p:cNvPr>
          <p:cNvSpPr>
            <a:spLocks noGrp="1"/>
          </p:cNvSpPr>
          <p:nvPr>
            <p:ph type="dt" sz="half" idx="13"/>
          </p:nvPr>
        </p:nvSpPr>
        <p:spPr/>
        <p:txBody>
          <a:bodyPr/>
          <a:lstStyle/>
          <a:p>
            <a:fld id="{286F342A-38DB-4162-9258-C1639628DEFF}" type="datetime1">
              <a:rPr lang="nb-NO" smtClean="0"/>
              <a:t>11.11.2019</a:t>
            </a:fld>
            <a:endParaRPr lang="nb-NO" dirty="0"/>
          </a:p>
        </p:txBody>
      </p:sp>
    </p:spTree>
    <p:extLst>
      <p:ext uri="{BB962C8B-B14F-4D97-AF65-F5344CB8AC3E}">
        <p14:creationId xmlns:p14="http://schemas.microsoft.com/office/powerpoint/2010/main" val="14328271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smtClean="0"/>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4" y="12580620"/>
            <a:ext cx="2724369"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a:t>
            </a:r>
            <a:r>
              <a:rPr lang="nb-NO" sz="1600" dirty="0">
                <a:solidFill>
                  <a:schemeClr val="accent6"/>
                </a:solidFill>
                <a:latin typeface="Arial" panose="020B0604020202020204" pitchFamily="34" charset="0"/>
                <a:cs typeface="Arial" panose="020B0604020202020204" pitchFamily="34" charset="0"/>
              </a:rPr>
              <a:t> </a:t>
            </a:r>
          </a:p>
        </p:txBody>
      </p:sp>
      <p:sp>
        <p:nvSpPr>
          <p:cNvPr id="5" name="Plassholder for dato 4">
            <a:extLst>
              <a:ext uri="{FF2B5EF4-FFF2-40B4-BE49-F238E27FC236}">
                <a16:creationId xmlns:a16="http://schemas.microsoft.com/office/drawing/2014/main" id="{FE001868-84CF-4402-88BC-B79B39F3E4B7}"/>
              </a:ext>
            </a:extLst>
          </p:cNvPr>
          <p:cNvSpPr>
            <a:spLocks noGrp="1"/>
          </p:cNvSpPr>
          <p:nvPr>
            <p:ph type="dt" sz="half" idx="13"/>
          </p:nvPr>
        </p:nvSpPr>
        <p:spPr/>
        <p:txBody>
          <a:bodyPr/>
          <a:lstStyle/>
          <a:p>
            <a:fld id="{FC66170D-AF63-42F3-B8AC-0F9486E98973}" type="datetime1">
              <a:rPr lang="nb-NO" smtClean="0"/>
              <a:t>11.11.2019</a:t>
            </a:fld>
            <a:endParaRPr lang="nb-NO" dirty="0"/>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12627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009976"/>
            <a:ext cx="20318400" cy="9108000"/>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2" name="Plassholder for dato 1">
            <a:extLst>
              <a:ext uri="{FF2B5EF4-FFF2-40B4-BE49-F238E27FC236}">
                <a16:creationId xmlns:a16="http://schemas.microsoft.com/office/drawing/2014/main" id="{AE809B7F-3D7E-4EF3-A940-ECD54BD14B25}"/>
              </a:ext>
            </a:extLst>
          </p:cNvPr>
          <p:cNvSpPr>
            <a:spLocks noGrp="1"/>
          </p:cNvSpPr>
          <p:nvPr>
            <p:ph type="dt" sz="half" idx="10"/>
          </p:nvPr>
        </p:nvSpPr>
        <p:spPr/>
        <p:txBody>
          <a:bodyPr/>
          <a:lstStyle/>
          <a:p>
            <a:fld id="{6A48EDF2-6DC0-4842-B51E-D7BC605EC415}" type="datetime1">
              <a:rPr lang="nb-NO" smtClean="0"/>
              <a:t>11.11.2019</a:t>
            </a:fld>
            <a:endParaRPr lang="nb-NO"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0654" y="1325477"/>
            <a:ext cx="21028462" cy="1288045"/>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2030654" y="4354288"/>
            <a:ext cx="21028462" cy="7464332"/>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11" name="TekstSylinder 10">
            <a:extLst>
              <a:ext uri="{FF2B5EF4-FFF2-40B4-BE49-F238E27FC236}">
                <a16:creationId xmlns:a16="http://schemas.microsoft.com/office/drawing/2014/main" id="{019FED00-6816-48CE-B9ED-3A2CE4ED08A9}"/>
              </a:ext>
            </a:extLst>
          </p:cNvPr>
          <p:cNvSpPr txBox="1"/>
          <p:nvPr userDrawn="1"/>
        </p:nvSpPr>
        <p:spPr>
          <a:xfrm>
            <a:off x="2030654" y="12580620"/>
            <a:ext cx="2724369"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a:t>
            </a:r>
            <a:r>
              <a:rPr lang="nb-NO" sz="1600" dirty="0">
                <a:solidFill>
                  <a:schemeClr val="accent6"/>
                </a:solidFill>
                <a:latin typeface="Arial" panose="020B0604020202020204" pitchFamily="34" charset="0"/>
                <a:cs typeface="Arial" panose="020B0604020202020204" pitchFamily="34" charset="0"/>
              </a:rPr>
              <a:t> </a:t>
            </a:r>
          </a:p>
        </p:txBody>
      </p:sp>
      <p:sp>
        <p:nvSpPr>
          <p:cNvPr id="8" name="Plassholder for dato 7">
            <a:extLst>
              <a:ext uri="{FF2B5EF4-FFF2-40B4-BE49-F238E27FC236}">
                <a16:creationId xmlns:a16="http://schemas.microsoft.com/office/drawing/2014/main" id="{BE40BA08-1573-4BBD-93BC-3121038CDF55}"/>
              </a:ext>
            </a:extLst>
          </p:cNvPr>
          <p:cNvSpPr>
            <a:spLocks noGrp="1"/>
          </p:cNvSpPr>
          <p:nvPr>
            <p:ph type="dt" sz="half" idx="2"/>
          </p:nvPr>
        </p:nvSpPr>
        <p:spPr>
          <a:xfrm>
            <a:off x="2447925" y="12553950"/>
            <a:ext cx="4646613" cy="296863"/>
          </a:xfrm>
          <a:prstGeom prst="rect">
            <a:avLst/>
          </a:prstGeom>
        </p:spPr>
        <p:txBody>
          <a:bodyPr vert="horz" lIns="91440" tIns="45720" rIns="91440" bIns="45720" rtlCol="0" anchor="ctr"/>
          <a:lstStyle>
            <a:lvl1pPr algn="l">
              <a:defRPr sz="1600">
                <a:solidFill>
                  <a:schemeClr val="accent6"/>
                </a:solidFill>
                <a:latin typeface="Arial" panose="020B0604020202020204" pitchFamily="34" charset="0"/>
                <a:cs typeface="Arial" panose="020B0604020202020204" pitchFamily="34" charset="0"/>
              </a:defRPr>
            </a:lvl1pPr>
          </a:lstStyle>
          <a:p>
            <a:fld id="{28FE70B9-23C1-4673-9A88-D0C2A6947541}" type="datetime1">
              <a:rPr lang="nb-NO" smtClean="0"/>
              <a:t>11.11.2019</a:t>
            </a:fld>
            <a:endParaRPr lang="nb-NO"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p:txStyles>
    <p:titleStyle>
      <a:lvl1pPr algn="l" defTabSz="1828526" rtl="0" eaLnBrk="1" latinLnBrk="0" hangingPunct="1">
        <a:lnSpc>
          <a:spcPct val="90000"/>
        </a:lnSpc>
        <a:spcBef>
          <a:spcPct val="0"/>
        </a:spcBef>
        <a:buNone/>
        <a:defRPr sz="9300" kern="1200">
          <a:solidFill>
            <a:schemeClr val="accent6"/>
          </a:solidFill>
          <a:latin typeface="+mj-lt"/>
          <a:ea typeface="+mj-ea"/>
          <a:cs typeface="+mj-cs"/>
        </a:defRPr>
      </a:lvl1pPr>
    </p:titleStyle>
    <p:bodyStyle>
      <a:lvl1pPr marL="360000" indent="-360000" algn="l" defTabSz="1828526" rtl="0" eaLnBrk="1" latinLnBrk="0" hangingPunct="1">
        <a:lnSpc>
          <a:spcPct val="120000"/>
        </a:lnSpc>
        <a:spcBef>
          <a:spcPts val="0"/>
        </a:spcBef>
        <a:spcAft>
          <a:spcPts val="1300"/>
        </a:spcAft>
        <a:buClr>
          <a:schemeClr val="accent4"/>
        </a:buClr>
        <a:buSzPct val="100000"/>
        <a:buFontTx/>
        <a:buBlip>
          <a:blip r:embed="rId20"/>
        </a:buBlip>
        <a:defRPr sz="3800" kern="1200">
          <a:solidFill>
            <a:schemeClr val="dk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20"/>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20"/>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20"/>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20"/>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hi.no/nettpub/vaksinasjonsveilederen-for-helsepersonel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mailto:influensa@fhi.no"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4"/>
          </p:nvPr>
        </p:nvSpPr>
        <p:spPr>
          <a:xfrm>
            <a:off x="2465843" y="4196237"/>
            <a:ext cx="19286326" cy="3200876"/>
          </a:xfrm>
        </p:spPr>
        <p:txBody>
          <a:bodyPr/>
          <a:lstStyle/>
          <a:p>
            <a:r>
              <a:rPr lang="nb-NO" dirty="0" smtClean="0"/>
              <a:t>Influensa- og andre vaksiner i kommunale helsetjenester </a:t>
            </a:r>
            <a:endParaRPr lang="nb-NO" dirty="0"/>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6524" y="7397113"/>
            <a:ext cx="7276042" cy="5200168"/>
          </a:xfrm>
          <a:prstGeom prst="rect">
            <a:avLst/>
          </a:prstGeom>
        </p:spPr>
      </p:pic>
      <p:sp>
        <p:nvSpPr>
          <p:cNvPr id="5" name="Plassholder for tekst 3">
            <a:extLst>
              <a:ext uri="{FF2B5EF4-FFF2-40B4-BE49-F238E27FC236}">
                <a16:creationId xmlns:a16="http://schemas.microsoft.com/office/drawing/2014/main" id="{7C94AD52-7B82-4012-AE70-1DA1C06528BC}"/>
              </a:ext>
            </a:extLst>
          </p:cNvPr>
          <p:cNvSpPr>
            <a:spLocks noGrp="1"/>
          </p:cNvSpPr>
          <p:nvPr>
            <p:ph type="body" sz="quarter" idx="15"/>
          </p:nvPr>
        </p:nvSpPr>
        <p:spPr>
          <a:xfrm>
            <a:off x="2190072" y="11798063"/>
            <a:ext cx="18755812" cy="553998"/>
          </a:xfrm>
        </p:spPr>
        <p:txBody>
          <a:bodyPr/>
          <a:lstStyle/>
          <a:p>
            <a:r>
              <a:rPr lang="nb-NO" sz="3600" b="1" i="1" dirty="0" smtClean="0"/>
              <a:t>* I samarbeid med Ellen Furuset og Birgitte </a:t>
            </a:r>
            <a:r>
              <a:rPr lang="nb-NO" sz="3600" b="1" i="1" dirty="0" err="1" smtClean="0"/>
              <a:t>Klüver</a:t>
            </a:r>
            <a:r>
              <a:rPr lang="nb-NO" sz="3600" b="1" i="1" dirty="0" smtClean="0"/>
              <a:t>, avd. for influensa</a:t>
            </a:r>
            <a:endParaRPr lang="nb-NO" sz="3600" b="1" i="1" dirty="0"/>
          </a:p>
        </p:txBody>
      </p:sp>
      <p:sp>
        <p:nvSpPr>
          <p:cNvPr id="7" name="Plassholder for tekst 1">
            <a:extLst>
              <a:ext uri="{FF2B5EF4-FFF2-40B4-BE49-F238E27FC236}">
                <a16:creationId xmlns:a16="http://schemas.microsoft.com/office/drawing/2014/main" id="{C50A0021-A030-418C-92CE-DF62B6F71432}"/>
              </a:ext>
            </a:extLst>
          </p:cNvPr>
          <p:cNvSpPr txBox="1">
            <a:spLocks/>
          </p:cNvSpPr>
          <p:nvPr/>
        </p:nvSpPr>
        <p:spPr>
          <a:xfrm>
            <a:off x="9129485" y="8350966"/>
            <a:ext cx="8287657" cy="1846659"/>
          </a:xfrm>
          <a:prstGeom prst="rect">
            <a:avLst/>
          </a:prstGeom>
        </p:spPr>
        <p:txBody>
          <a:bodyPr vert="horz" wrap="square" lIns="0" tIns="0" rIns="0" bIns="0" rtlCol="0">
            <a:spAutoFit/>
          </a:bodyPr>
          <a:lstStyle>
            <a:lvl1pPr marL="0" indent="0" algn="l" defTabSz="1828526" rtl="0" eaLnBrk="1" latinLnBrk="0" hangingPunct="1">
              <a:lnSpc>
                <a:spcPct val="120000"/>
              </a:lnSpc>
              <a:spcBef>
                <a:spcPts val="0"/>
              </a:spcBef>
              <a:spcAft>
                <a:spcPts val="1300"/>
              </a:spcAft>
              <a:buClr>
                <a:schemeClr val="accent4"/>
              </a:buClr>
              <a:buSzPct val="100000"/>
              <a:buFontTx/>
              <a:buNone/>
              <a:defRPr sz="2500" kern="1200">
                <a:solidFill>
                  <a:schemeClr val="accent4"/>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4"/>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4"/>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4"/>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4"/>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100000"/>
              </a:lnSpc>
            </a:pPr>
            <a:r>
              <a:rPr lang="nb-NO" sz="4000" b="1" dirty="0"/>
              <a:t>Hors</a:t>
            </a:r>
            <a:r>
              <a:rPr lang="nb-NO" sz="4000" b="1" dirty="0" smtClean="0"/>
              <a:t>t </a:t>
            </a:r>
            <a:r>
              <a:rPr lang="nb-NO" sz="4000" b="1" dirty="0" err="1" smtClean="0"/>
              <a:t>Bentele</a:t>
            </a:r>
            <a:r>
              <a:rPr lang="nb-NO" sz="4000" b="1" dirty="0" smtClean="0"/>
              <a:t> </a:t>
            </a:r>
            <a:br>
              <a:rPr lang="nb-NO" sz="4000" b="1" dirty="0" smtClean="0"/>
            </a:br>
            <a:r>
              <a:rPr lang="nb-NO" sz="4000" b="1" dirty="0" smtClean="0"/>
              <a:t>Seniorrådgiver avd. for resistens- og infeksjonsforebygging</a:t>
            </a:r>
            <a:endParaRPr lang="nb-NO" sz="4000" b="1" dirty="0"/>
          </a:p>
        </p:txBody>
      </p:sp>
    </p:spTree>
    <p:extLst>
      <p:ext uri="{BB962C8B-B14F-4D97-AF65-F5344CB8AC3E}">
        <p14:creationId xmlns:p14="http://schemas.microsoft.com/office/powerpoint/2010/main" val="1555173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1517399" y="4394183"/>
            <a:ext cx="21037801" cy="8309967"/>
          </a:xfrm>
        </p:spPr>
        <p:txBody>
          <a:bodyPr/>
          <a:lstStyle/>
          <a:p>
            <a:r>
              <a:rPr lang="nb-NO" dirty="0" smtClean="0"/>
              <a:t>Arbeidsgiver må ha oversikt og </a:t>
            </a:r>
            <a:r>
              <a:rPr lang="nb-NO" u="sng" dirty="0" smtClean="0"/>
              <a:t>kan spørre om vaksinasjonsstatus </a:t>
            </a:r>
            <a:r>
              <a:rPr lang="nb-NO" dirty="0" smtClean="0"/>
              <a:t>ved ansettelse og/eller i det løpende ansettelsesforholdet</a:t>
            </a:r>
          </a:p>
          <a:p>
            <a:pPr marL="685800" indent="-685800">
              <a:buFont typeface="Arial" panose="020B0604020202020204" pitchFamily="34" charset="0"/>
              <a:buChar char="•"/>
            </a:pPr>
            <a:r>
              <a:rPr lang="nb-NO" dirty="0" smtClean="0"/>
              <a:t>Men bare om det er et sterkt </a:t>
            </a:r>
            <a:r>
              <a:rPr lang="nb-NO" u="sng" dirty="0" smtClean="0"/>
              <a:t>saklig</a:t>
            </a:r>
            <a:r>
              <a:rPr lang="nb-NO" dirty="0" smtClean="0"/>
              <a:t> behov, </a:t>
            </a:r>
            <a:r>
              <a:rPr lang="nb-NO" dirty="0" err="1" smtClean="0"/>
              <a:t>dvs</a:t>
            </a:r>
            <a:r>
              <a:rPr lang="nb-NO" dirty="0" smtClean="0"/>
              <a:t> </a:t>
            </a:r>
            <a:r>
              <a:rPr lang="nb-NO" u="sng" dirty="0" smtClean="0"/>
              <a:t>nødvendig</a:t>
            </a:r>
            <a:r>
              <a:rPr lang="nb-NO" dirty="0"/>
              <a:t> </a:t>
            </a:r>
            <a:r>
              <a:rPr lang="nb-NO" dirty="0" smtClean="0"/>
              <a:t>for å yte </a:t>
            </a:r>
            <a:r>
              <a:rPr lang="nb-NO" u="sng" dirty="0" smtClean="0"/>
              <a:t>forsvarlig</a:t>
            </a:r>
            <a:r>
              <a:rPr lang="nb-NO" dirty="0" smtClean="0"/>
              <a:t> helsehjelp i den aktuelle jobben</a:t>
            </a:r>
          </a:p>
          <a:p>
            <a:pPr marL="685800" indent="-685800">
              <a:buFont typeface="Arial" panose="020B0604020202020204" pitchFamily="34" charset="0"/>
              <a:buChar char="•"/>
            </a:pPr>
            <a:r>
              <a:rPr lang="nb-NO" dirty="0" smtClean="0"/>
              <a:t>Det er </a:t>
            </a:r>
            <a:r>
              <a:rPr lang="nb-NO" u="sng" dirty="0" smtClean="0"/>
              <a:t>frivillig</a:t>
            </a:r>
            <a:r>
              <a:rPr lang="nb-NO" dirty="0" smtClean="0"/>
              <a:t> å svare for arbeidssøker/arbeidstaker.</a:t>
            </a:r>
          </a:p>
          <a:p>
            <a:pPr marL="685800" indent="-685800">
              <a:buFont typeface="Arial" panose="020B0604020202020204" pitchFamily="34" charset="0"/>
              <a:buChar char="•"/>
            </a:pPr>
            <a:r>
              <a:rPr lang="nb-NO" dirty="0" smtClean="0"/>
              <a:t>De som ikke ønsker å svare må anses som uvaksinerte. Dette kan diskvalifisere for visse type stillinger eller medføre omplassering.</a:t>
            </a:r>
          </a:p>
          <a:p>
            <a:pPr marL="685800" indent="-685800">
              <a:buFont typeface="Arial" panose="020B0604020202020204" pitchFamily="34" charset="0"/>
              <a:buChar char="•"/>
            </a:pPr>
            <a:r>
              <a:rPr lang="nb-NO" dirty="0" smtClean="0"/>
              <a:t>Arbeidsgiver må be om </a:t>
            </a:r>
            <a:r>
              <a:rPr lang="nb-NO" u="sng" dirty="0" smtClean="0"/>
              <a:t>samtykke</a:t>
            </a:r>
            <a:r>
              <a:rPr lang="nb-NO" dirty="0" smtClean="0"/>
              <a:t> til at informasjon om vaksinasjonsstatus lagres i personalsystem </a:t>
            </a:r>
          </a:p>
          <a:p>
            <a:r>
              <a:rPr lang="nb-NO" dirty="0" smtClean="0"/>
              <a:t>  </a:t>
            </a:r>
            <a:endParaRPr lang="nb-NO" dirty="0"/>
          </a:p>
        </p:txBody>
      </p:sp>
      <p:sp>
        <p:nvSpPr>
          <p:cNvPr id="4" name="Plassholder for tekst 1"/>
          <p:cNvSpPr txBox="1">
            <a:spLocks/>
          </p:cNvSpPr>
          <p:nvPr/>
        </p:nvSpPr>
        <p:spPr>
          <a:xfrm>
            <a:off x="719959" y="1414383"/>
            <a:ext cx="21301841" cy="1354217"/>
          </a:xfrm>
          <a:prstGeom prst="rect">
            <a:avLst/>
          </a:prstGeom>
        </p:spPr>
        <p:txBody>
          <a:bodyPr vert="horz" wrap="square" lIns="0" tIns="0" rIns="0" bIns="0" rtlCol="0" anchor="b" anchorCtr="0">
            <a:spAutoFit/>
          </a:bodyPr>
          <a:lstStyle>
            <a:lvl1pPr marL="0" indent="0" algn="l" defTabSz="1828526" rtl="0" eaLnBrk="1" latinLnBrk="0" hangingPunct="1">
              <a:lnSpc>
                <a:spcPct val="100000"/>
              </a:lnSpc>
              <a:spcBef>
                <a:spcPts val="0"/>
              </a:spcBef>
              <a:spcAft>
                <a:spcPts val="0"/>
              </a:spcAft>
              <a:buClr>
                <a:schemeClr val="accent4"/>
              </a:buClr>
              <a:buSzPct val="100000"/>
              <a:buFontTx/>
              <a:buNone/>
              <a:defRPr sz="10400" kern="1200">
                <a:solidFill>
                  <a:schemeClr val="bg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3"/>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3"/>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3"/>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3"/>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8800" dirty="0" smtClean="0">
                <a:solidFill>
                  <a:schemeClr val="tx1">
                    <a:lumMod val="65000"/>
                    <a:lumOff val="35000"/>
                  </a:schemeClr>
                </a:solidFill>
              </a:rPr>
              <a:t>3. Oversikt over ansattes vaksinasjonsstatus</a:t>
            </a:r>
            <a:endParaRPr lang="nb-NO" sz="8800" dirty="0">
              <a:solidFill>
                <a:schemeClr val="tx1">
                  <a:lumMod val="65000"/>
                  <a:lumOff val="35000"/>
                </a:schemeClr>
              </a:solidFill>
            </a:endParaRPr>
          </a:p>
        </p:txBody>
      </p:sp>
    </p:spTree>
    <p:extLst>
      <p:ext uri="{BB962C8B-B14F-4D97-AF65-F5344CB8AC3E}">
        <p14:creationId xmlns:p14="http://schemas.microsoft.com/office/powerpoint/2010/main" val="39307207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900609" y="828080"/>
            <a:ext cx="17628930" cy="2708434"/>
          </a:xfrm>
        </p:spPr>
        <p:txBody>
          <a:bodyPr/>
          <a:lstStyle/>
          <a:p>
            <a:r>
              <a:rPr lang="nb-NO" sz="8800" dirty="0" smtClean="0">
                <a:solidFill>
                  <a:schemeClr val="tx1">
                    <a:lumMod val="65000"/>
                    <a:lumOff val="35000"/>
                  </a:schemeClr>
                </a:solidFill>
              </a:rPr>
              <a:t>4 Behandling </a:t>
            </a:r>
            <a:r>
              <a:rPr lang="nb-NO" sz="8800" dirty="0">
                <a:solidFill>
                  <a:schemeClr val="tx1">
                    <a:lumMod val="65000"/>
                    <a:lumOff val="35000"/>
                  </a:schemeClr>
                </a:solidFill>
              </a:rPr>
              <a:t>og </a:t>
            </a:r>
            <a:r>
              <a:rPr lang="nb-NO" sz="8800" dirty="0" smtClean="0">
                <a:solidFill>
                  <a:schemeClr val="tx1">
                    <a:lumMod val="65000"/>
                    <a:lumOff val="35000"/>
                  </a:schemeClr>
                </a:solidFill>
              </a:rPr>
              <a:t>oppbevaring av opplysninger </a:t>
            </a:r>
            <a:r>
              <a:rPr lang="nb-NO" sz="8800" dirty="0">
                <a:solidFill>
                  <a:schemeClr val="tx1">
                    <a:lumMod val="65000"/>
                    <a:lumOff val="35000"/>
                  </a:schemeClr>
                </a:solidFill>
              </a:rPr>
              <a:t>om vaksinasjonsstatus</a:t>
            </a:r>
          </a:p>
        </p:txBody>
      </p:sp>
      <p:sp>
        <p:nvSpPr>
          <p:cNvPr id="3" name="Plassholder for tekst 2"/>
          <p:cNvSpPr>
            <a:spLocks noGrp="1"/>
          </p:cNvSpPr>
          <p:nvPr>
            <p:ph type="body" sz="quarter" idx="14"/>
          </p:nvPr>
        </p:nvSpPr>
        <p:spPr>
          <a:xfrm>
            <a:off x="1090018" y="4179499"/>
            <a:ext cx="21805002" cy="7291227"/>
          </a:xfrm>
        </p:spPr>
        <p:txBody>
          <a:bodyPr/>
          <a:lstStyle/>
          <a:p>
            <a:r>
              <a:rPr lang="nb-NO" sz="6000" dirty="0" smtClean="0"/>
              <a:t>Reguleres </a:t>
            </a:r>
            <a:r>
              <a:rPr lang="nb-NO" sz="6000" dirty="0"/>
              <a:t>av EUs </a:t>
            </a:r>
            <a:r>
              <a:rPr lang="nb-NO" sz="6000" dirty="0" smtClean="0"/>
              <a:t>personvernforordning og personopplysningsloven:</a:t>
            </a:r>
            <a:endParaRPr lang="nb-NO" sz="6000" dirty="0"/>
          </a:p>
          <a:p>
            <a:pPr marL="685800" indent="-685800">
              <a:buFont typeface="Arial" panose="020B0604020202020204" pitchFamily="34" charset="0"/>
              <a:buChar char="•"/>
            </a:pPr>
            <a:r>
              <a:rPr lang="nb-NO" dirty="0" smtClean="0"/>
              <a:t>Samtykket </a:t>
            </a:r>
            <a:r>
              <a:rPr lang="nb-NO" dirty="0"/>
              <a:t>fra den personen som opplysningene gjelder, gir lovlig rettsgrunnlag for behandling av </a:t>
            </a:r>
            <a:r>
              <a:rPr lang="nb-NO" dirty="0" smtClean="0"/>
              <a:t>opplysningene*</a:t>
            </a:r>
          </a:p>
          <a:p>
            <a:pPr marL="2845800" lvl="4" indent="-685800"/>
            <a:endParaRPr lang="nb-NO" dirty="0" smtClean="0"/>
          </a:p>
          <a:p>
            <a:pPr marL="685800" indent="-685800">
              <a:buFont typeface="Arial" panose="020B0604020202020204" pitchFamily="34" charset="0"/>
              <a:buChar char="•"/>
            </a:pPr>
            <a:r>
              <a:rPr lang="nb-NO" dirty="0" smtClean="0"/>
              <a:t>Arbeidsgivers </a:t>
            </a:r>
            <a:r>
              <a:rPr lang="nb-NO" dirty="0"/>
              <a:t>register over </a:t>
            </a:r>
            <a:r>
              <a:rPr lang="nb-NO" dirty="0" smtClean="0"/>
              <a:t>ansattes vaksinasjonsstatus er </a:t>
            </a:r>
            <a:r>
              <a:rPr lang="nb-NO" dirty="0"/>
              <a:t>et </a:t>
            </a:r>
            <a:r>
              <a:rPr lang="nb-NO" dirty="0" smtClean="0"/>
              <a:t>personregister.</a:t>
            </a:r>
          </a:p>
          <a:p>
            <a:pPr marL="2845800" lvl="4" indent="-685800"/>
            <a:endParaRPr lang="nb-NO" dirty="0" smtClean="0"/>
          </a:p>
          <a:p>
            <a:pPr marL="685800" indent="-685800">
              <a:buFont typeface="Arial" panose="020B0604020202020204" pitchFamily="34" charset="0"/>
              <a:buChar char="•"/>
            </a:pPr>
            <a:r>
              <a:rPr lang="nb-NO" dirty="0" smtClean="0"/>
              <a:t>Vaksinasjonsstatus = helseopplysninger (personsensitive opplysninger)</a:t>
            </a:r>
          </a:p>
          <a:p>
            <a:pPr marL="2845800" lvl="4" indent="-685800">
              <a:buFont typeface="Arial" panose="020B0604020202020204" pitchFamily="34" charset="0"/>
              <a:buChar char="•"/>
            </a:pPr>
            <a:endParaRPr lang="nb-NO" dirty="0" smtClean="0"/>
          </a:p>
          <a:p>
            <a:pPr marL="685800" indent="-685800">
              <a:buFont typeface="Arial" panose="020B0604020202020204" pitchFamily="34" charset="0"/>
              <a:buChar char="•"/>
            </a:pPr>
            <a:r>
              <a:rPr lang="nb-NO" dirty="0" smtClean="0"/>
              <a:t>Arbeidsgiver kan oppbevare og behandle slike opplysninger i personalsystem som tilfredsstiller gjeldende personvernkrav.</a:t>
            </a:r>
            <a:endParaRPr lang="nb-NO" dirty="0"/>
          </a:p>
        </p:txBody>
      </p:sp>
      <p:sp>
        <p:nvSpPr>
          <p:cNvPr id="4" name="TekstSylinder 3"/>
          <p:cNvSpPr txBox="1"/>
          <p:nvPr/>
        </p:nvSpPr>
        <p:spPr>
          <a:xfrm>
            <a:off x="2102027" y="13006527"/>
            <a:ext cx="22624079" cy="707886"/>
          </a:xfrm>
          <a:prstGeom prst="rect">
            <a:avLst/>
          </a:prstGeom>
          <a:noFill/>
        </p:spPr>
        <p:txBody>
          <a:bodyPr wrap="none" rtlCol="0">
            <a:spAutoFit/>
          </a:bodyPr>
          <a:lstStyle/>
          <a:p>
            <a:r>
              <a:rPr lang="nb-NO" sz="4000" dirty="0"/>
              <a:t>EUs </a:t>
            </a:r>
            <a:r>
              <a:rPr lang="nb-NO" sz="4000" dirty="0" smtClean="0"/>
              <a:t>personvernforordning artikkel 9 nr. 2 a. Samtykket må være gyldig etter artikkel 4 nr. 11 og artikkel 7</a:t>
            </a:r>
            <a:r>
              <a:rPr lang="nb-NO" dirty="0" smtClean="0"/>
              <a:t>.</a:t>
            </a:r>
            <a:endParaRPr lang="nb-NO" dirty="0"/>
          </a:p>
        </p:txBody>
      </p:sp>
    </p:spTree>
    <p:extLst>
      <p:ext uri="{BB962C8B-B14F-4D97-AF65-F5344CB8AC3E}">
        <p14:creationId xmlns:p14="http://schemas.microsoft.com/office/powerpoint/2010/main" val="1730470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796159" y="-396736"/>
            <a:ext cx="19193641" cy="3038336"/>
          </a:xfrm>
        </p:spPr>
        <p:txBody>
          <a:bodyPr/>
          <a:lstStyle/>
          <a:p>
            <a:r>
              <a:rPr lang="nb-NO" sz="8000" dirty="0">
                <a:solidFill>
                  <a:schemeClr val="tx1">
                    <a:lumMod val="65000"/>
                    <a:lumOff val="35000"/>
                  </a:schemeClr>
                </a:solidFill>
              </a:rPr>
              <a:t>5</a:t>
            </a:r>
            <a:r>
              <a:rPr lang="nb-NO" sz="8000" dirty="0" smtClean="0">
                <a:solidFill>
                  <a:schemeClr val="tx1">
                    <a:lumMod val="65000"/>
                    <a:lumOff val="35000"/>
                  </a:schemeClr>
                </a:solidFill>
              </a:rPr>
              <a:t>. </a:t>
            </a:r>
            <a:r>
              <a:rPr lang="nb-NO" sz="8000" dirty="0">
                <a:solidFill>
                  <a:schemeClr val="tx1">
                    <a:lumMod val="65000"/>
                    <a:lumOff val="35000"/>
                  </a:schemeClr>
                </a:solidFill>
              </a:rPr>
              <a:t>Holdninger og </a:t>
            </a:r>
            <a:r>
              <a:rPr lang="nb-NO" sz="8000" dirty="0" smtClean="0">
                <a:solidFill>
                  <a:schemeClr val="tx1">
                    <a:lumMod val="65000"/>
                    <a:lumOff val="35000"/>
                  </a:schemeClr>
                </a:solidFill>
              </a:rPr>
              <a:t>forventninger til vaksinasjon</a:t>
            </a:r>
            <a:endParaRPr lang="nb-NO" sz="8000" dirty="0">
              <a:solidFill>
                <a:schemeClr val="tx1">
                  <a:lumMod val="65000"/>
                  <a:lumOff val="35000"/>
                </a:schemeClr>
              </a:solidFill>
            </a:endParaRPr>
          </a:p>
        </p:txBody>
      </p:sp>
      <p:sp>
        <p:nvSpPr>
          <p:cNvPr id="3" name="Plassholder for tekst 2"/>
          <p:cNvSpPr>
            <a:spLocks noGrp="1"/>
          </p:cNvSpPr>
          <p:nvPr>
            <p:ph type="body" sz="quarter" idx="14"/>
          </p:nvPr>
        </p:nvSpPr>
        <p:spPr>
          <a:xfrm>
            <a:off x="1329559" y="4392225"/>
            <a:ext cx="21454241" cy="7779437"/>
          </a:xfrm>
        </p:spPr>
        <p:txBody>
          <a:bodyPr/>
          <a:lstStyle/>
          <a:p>
            <a:r>
              <a:rPr lang="nb-NO" sz="7200" dirty="0" smtClean="0"/>
              <a:t>Arbeidsgiver bør: </a:t>
            </a:r>
          </a:p>
          <a:p>
            <a:pPr lvl="2"/>
            <a:endParaRPr lang="nb-NO" dirty="0" smtClean="0"/>
          </a:p>
          <a:p>
            <a:pPr marL="685800" indent="-685800">
              <a:buFont typeface="Arial" panose="020B0604020202020204" pitchFamily="34" charset="0"/>
              <a:buChar char="•"/>
            </a:pPr>
            <a:r>
              <a:rPr lang="nb-NO" sz="7200" dirty="0" smtClean="0"/>
              <a:t>Spørre </a:t>
            </a:r>
            <a:r>
              <a:rPr lang="nb-NO" sz="7200" dirty="0"/>
              <a:t>om vaksinasjonsstatus og holdninger til relevante vaksiner ved ansettelse.</a:t>
            </a:r>
          </a:p>
          <a:p>
            <a:pPr marL="685697" indent="-685697">
              <a:buFont typeface="Arial" panose="020B0604020202020204" pitchFamily="34" charset="0"/>
              <a:buChar char="•"/>
            </a:pPr>
            <a:r>
              <a:rPr lang="nb-NO" sz="7200" dirty="0"/>
              <a:t>Motivere </a:t>
            </a:r>
            <a:r>
              <a:rPr lang="nb-NO" sz="7200" dirty="0" smtClean="0"/>
              <a:t>og </a:t>
            </a:r>
            <a:r>
              <a:rPr lang="nb-NO" sz="7200" dirty="0"/>
              <a:t>signalisere tydelige forventninger både ved ansettelse og ved årlig tilbud om influensavaksine og evt. andre vaksiner.</a:t>
            </a:r>
          </a:p>
          <a:p>
            <a:endParaRPr lang="nb-NO" sz="3999" dirty="0">
              <a:solidFill>
                <a:schemeClr val="tx1"/>
              </a:solidFill>
            </a:endParaRPr>
          </a:p>
        </p:txBody>
      </p:sp>
    </p:spTree>
    <p:extLst>
      <p:ext uri="{BB962C8B-B14F-4D97-AF65-F5344CB8AC3E}">
        <p14:creationId xmlns:p14="http://schemas.microsoft.com/office/powerpoint/2010/main" val="210912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2457199" y="4546583"/>
            <a:ext cx="15612221" cy="8383705"/>
          </a:xfrm>
        </p:spPr>
        <p:txBody>
          <a:bodyPr/>
          <a:lstStyle/>
          <a:p>
            <a:r>
              <a:rPr lang="nb-NO" sz="8000" dirty="0" smtClean="0"/>
              <a:t>Arbeidsgiver skal sørge for: </a:t>
            </a:r>
          </a:p>
          <a:p>
            <a:pPr lvl="4"/>
            <a:endParaRPr lang="nb-NO" sz="5000" dirty="0" smtClean="0"/>
          </a:p>
          <a:p>
            <a:pPr marL="685800" indent="-685800">
              <a:buFont typeface="Arial" panose="020B0604020202020204" pitchFamily="34" charset="0"/>
              <a:buChar char="•"/>
            </a:pPr>
            <a:r>
              <a:rPr lang="nb-NO" sz="8000" dirty="0" smtClean="0"/>
              <a:t>god informasjon</a:t>
            </a:r>
          </a:p>
          <a:p>
            <a:pPr marL="2845800" lvl="4" indent="-685800"/>
            <a:endParaRPr lang="nb-NO" sz="5000" dirty="0" smtClean="0"/>
          </a:p>
          <a:p>
            <a:pPr marL="685800" indent="-685800">
              <a:buFont typeface="Arial" panose="020B0604020202020204" pitchFamily="34" charset="0"/>
              <a:buChar char="•"/>
            </a:pPr>
            <a:r>
              <a:rPr lang="nb-NO" sz="8000" dirty="0" smtClean="0"/>
              <a:t>lett </a:t>
            </a:r>
            <a:r>
              <a:rPr lang="nb-NO" sz="8000" dirty="0"/>
              <a:t>tilgjengelig </a:t>
            </a:r>
            <a:r>
              <a:rPr lang="nb-NO" sz="8000" dirty="0" smtClean="0"/>
              <a:t>vaksinetilbud </a:t>
            </a:r>
          </a:p>
          <a:p>
            <a:pPr marL="2845800" lvl="4" indent="-685800">
              <a:buFont typeface="Arial" panose="020B0604020202020204" pitchFamily="34" charset="0"/>
              <a:buChar char="•"/>
            </a:pPr>
            <a:endParaRPr lang="nb-NO" sz="5000" dirty="0" smtClean="0"/>
          </a:p>
          <a:p>
            <a:pPr marL="685800" indent="-685800">
              <a:buFont typeface="Arial" panose="020B0604020202020204" pitchFamily="34" charset="0"/>
              <a:buChar char="•"/>
            </a:pPr>
            <a:r>
              <a:rPr lang="nb-NO" sz="8000" dirty="0" smtClean="0"/>
              <a:t>gratis vaksinasjon</a:t>
            </a:r>
            <a:endParaRPr lang="nb-NO" sz="8000" dirty="0"/>
          </a:p>
          <a:p>
            <a:endParaRPr lang="nb-NO" dirty="0"/>
          </a:p>
        </p:txBody>
      </p:sp>
      <p:sp>
        <p:nvSpPr>
          <p:cNvPr id="4" name="Plassholder for tekst 1"/>
          <p:cNvSpPr txBox="1">
            <a:spLocks/>
          </p:cNvSpPr>
          <p:nvPr/>
        </p:nvSpPr>
        <p:spPr>
          <a:xfrm>
            <a:off x="1151759" y="1258747"/>
            <a:ext cx="17775593" cy="1231106"/>
          </a:xfrm>
          <a:prstGeom prst="rect">
            <a:avLst/>
          </a:prstGeom>
        </p:spPr>
        <p:txBody>
          <a:bodyPr vert="horz" lIns="0" tIns="0" rIns="0" bIns="0" rtlCol="0" anchor="b" anchorCtr="0">
            <a:spAutoFit/>
          </a:bodyPr>
          <a:lstStyle>
            <a:lvl1pPr marL="0" indent="0" algn="l" defTabSz="1828526" rtl="0" eaLnBrk="1" latinLnBrk="0" hangingPunct="1">
              <a:lnSpc>
                <a:spcPct val="100000"/>
              </a:lnSpc>
              <a:spcBef>
                <a:spcPts val="0"/>
              </a:spcBef>
              <a:spcAft>
                <a:spcPts val="0"/>
              </a:spcAft>
              <a:buClr>
                <a:schemeClr val="accent4"/>
              </a:buClr>
              <a:buSzPct val="100000"/>
              <a:buFontTx/>
              <a:buNone/>
              <a:defRPr sz="10400" kern="1200">
                <a:solidFill>
                  <a:schemeClr val="bg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3"/>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3"/>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3"/>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3"/>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8000" dirty="0" smtClean="0">
                <a:solidFill>
                  <a:schemeClr val="tx1">
                    <a:lumMod val="65000"/>
                    <a:lumOff val="35000"/>
                  </a:schemeClr>
                </a:solidFill>
              </a:rPr>
              <a:t>6. Tilgjengelighet av vaksine/vaksinasjon </a:t>
            </a:r>
            <a:endParaRPr lang="nb-NO" sz="8000" dirty="0">
              <a:solidFill>
                <a:schemeClr val="tx1">
                  <a:lumMod val="65000"/>
                  <a:lumOff val="35000"/>
                </a:schemeClr>
              </a:solidFill>
            </a:endParaRPr>
          </a:p>
        </p:txBody>
      </p:sp>
    </p:spTree>
    <p:extLst>
      <p:ext uri="{BB962C8B-B14F-4D97-AF65-F5344CB8AC3E}">
        <p14:creationId xmlns:p14="http://schemas.microsoft.com/office/powerpoint/2010/main" val="2792235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999358" y="4241800"/>
            <a:ext cx="22521041" cy="8309967"/>
          </a:xfrm>
        </p:spPr>
        <p:txBody>
          <a:bodyPr/>
          <a:lstStyle/>
          <a:p>
            <a:r>
              <a:rPr lang="nb-NO" dirty="0" smtClean="0"/>
              <a:t>Risikovurdering og deretter forsvarlighetsvurdering </a:t>
            </a:r>
            <a:r>
              <a:rPr lang="nb-NO" dirty="0"/>
              <a:t>- Må gjøres </a:t>
            </a:r>
            <a:r>
              <a:rPr lang="nb-NO" dirty="0" smtClean="0"/>
              <a:t>lokalt </a:t>
            </a:r>
            <a:r>
              <a:rPr lang="nb-NO" dirty="0"/>
              <a:t>og baseres på </a:t>
            </a:r>
            <a:r>
              <a:rPr lang="nb-NO" dirty="0" smtClean="0"/>
              <a:t>konkrete arbeidsoppgaver og type pasienter:</a:t>
            </a:r>
          </a:p>
          <a:p>
            <a:endParaRPr lang="nb-NO" dirty="0" smtClean="0"/>
          </a:p>
          <a:p>
            <a:pPr marL="914400" indent="-914400">
              <a:buFont typeface="+mj-lt"/>
              <a:buAutoNum type="arabicPeriod"/>
            </a:pPr>
            <a:r>
              <a:rPr lang="nb-NO" dirty="0" smtClean="0"/>
              <a:t>Risikovurdering: hva </a:t>
            </a:r>
            <a:r>
              <a:rPr lang="nb-NO" dirty="0"/>
              <a:t>er risikoen for- og konsekvensene av at </a:t>
            </a:r>
            <a:r>
              <a:rPr lang="nb-NO" dirty="0" smtClean="0"/>
              <a:t>en ansatt smitter </a:t>
            </a:r>
            <a:r>
              <a:rPr lang="nb-NO" dirty="0"/>
              <a:t>sine pasienter</a:t>
            </a:r>
            <a:r>
              <a:rPr lang="nb-NO" dirty="0" smtClean="0"/>
              <a:t>? </a:t>
            </a:r>
          </a:p>
          <a:p>
            <a:pPr marL="914400" indent="-914400">
              <a:buFont typeface="+mj-lt"/>
              <a:buAutoNum type="arabicPeriod"/>
            </a:pPr>
            <a:r>
              <a:rPr lang="nb-NO" dirty="0" smtClean="0"/>
              <a:t>Forsvarlighetsvurdering: er det forsvarlig at en ikke-immun ansatt som ikke vil vaksineres arbeider </a:t>
            </a:r>
            <a:r>
              <a:rPr lang="nb-NO" dirty="0"/>
              <a:t>med </a:t>
            </a:r>
            <a:r>
              <a:rPr lang="nb-NO" dirty="0" smtClean="0"/>
              <a:t>sine «vanlige» pasienter? Hvis nei: vedkommende kan omplasseres </a:t>
            </a:r>
            <a:r>
              <a:rPr lang="nb-NO" dirty="0"/>
              <a:t>eller bli nektet å utføre nærmere spesifiserte arbeidsoppgaver.</a:t>
            </a:r>
          </a:p>
          <a:p>
            <a:endParaRPr lang="nb-NO" dirty="0"/>
          </a:p>
        </p:txBody>
      </p:sp>
      <p:sp>
        <p:nvSpPr>
          <p:cNvPr id="4" name="Plassholder for tekst 1"/>
          <p:cNvSpPr txBox="1">
            <a:spLocks/>
          </p:cNvSpPr>
          <p:nvPr/>
        </p:nvSpPr>
        <p:spPr>
          <a:xfrm>
            <a:off x="999358" y="1241254"/>
            <a:ext cx="17775593" cy="1477199"/>
          </a:xfrm>
          <a:prstGeom prst="rect">
            <a:avLst/>
          </a:prstGeom>
        </p:spPr>
        <p:txBody>
          <a:bodyPr vert="horz" lIns="0" tIns="0" rIns="0" bIns="0" rtlCol="0" anchor="b" anchorCtr="0">
            <a:spAutoFit/>
          </a:bodyPr>
          <a:lstStyle>
            <a:lvl1pPr marL="0" indent="0" algn="l" defTabSz="1828526" rtl="0" eaLnBrk="1" latinLnBrk="0" hangingPunct="1">
              <a:lnSpc>
                <a:spcPct val="100000"/>
              </a:lnSpc>
              <a:spcBef>
                <a:spcPts val="0"/>
              </a:spcBef>
              <a:spcAft>
                <a:spcPts val="0"/>
              </a:spcAft>
              <a:buClr>
                <a:schemeClr val="accent4"/>
              </a:buClr>
              <a:buSzPct val="100000"/>
              <a:buFontTx/>
              <a:buNone/>
              <a:defRPr sz="10400" kern="1200">
                <a:solidFill>
                  <a:schemeClr val="bg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3"/>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3"/>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3"/>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3"/>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9599" dirty="0">
                <a:solidFill>
                  <a:schemeClr val="tx1">
                    <a:lumMod val="65000"/>
                    <a:lumOff val="35000"/>
                  </a:schemeClr>
                </a:solidFill>
              </a:rPr>
              <a:t>7</a:t>
            </a:r>
            <a:r>
              <a:rPr lang="nb-NO" sz="9599" dirty="0" smtClean="0">
                <a:solidFill>
                  <a:schemeClr val="tx1">
                    <a:lumMod val="65000"/>
                    <a:lumOff val="35000"/>
                  </a:schemeClr>
                </a:solidFill>
              </a:rPr>
              <a:t>. Styringsrett/omplassering</a:t>
            </a:r>
            <a:endParaRPr lang="nb-NO" dirty="0">
              <a:solidFill>
                <a:schemeClr val="tx1">
                  <a:lumMod val="65000"/>
                  <a:lumOff val="35000"/>
                </a:schemeClr>
              </a:solidFill>
            </a:endParaRPr>
          </a:p>
        </p:txBody>
      </p:sp>
    </p:spTree>
    <p:extLst>
      <p:ext uri="{BB962C8B-B14F-4D97-AF65-F5344CB8AC3E}">
        <p14:creationId xmlns:p14="http://schemas.microsoft.com/office/powerpoint/2010/main" val="42833588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3225800" y="4674724"/>
            <a:ext cx="18450419" cy="4062875"/>
          </a:xfrm>
        </p:spPr>
        <p:txBody>
          <a:bodyPr/>
          <a:lstStyle/>
          <a:p>
            <a:r>
              <a:rPr lang="nb-NO" dirty="0" smtClean="0"/>
              <a:t>Ansattes faglige krav og plikter</a:t>
            </a:r>
            <a:endParaRPr lang="nb-NO" dirty="0"/>
          </a:p>
        </p:txBody>
      </p:sp>
    </p:spTree>
    <p:extLst>
      <p:ext uri="{BB962C8B-B14F-4D97-AF65-F5344CB8AC3E}">
        <p14:creationId xmlns:p14="http://schemas.microsoft.com/office/powerpoint/2010/main" val="2656876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231148" y="1182116"/>
            <a:ext cx="15612221" cy="1600486"/>
          </a:xfrm>
        </p:spPr>
        <p:txBody>
          <a:bodyPr/>
          <a:lstStyle/>
          <a:p>
            <a:r>
              <a:rPr lang="nb-NO" dirty="0">
                <a:solidFill>
                  <a:schemeClr val="tx1">
                    <a:lumMod val="65000"/>
                    <a:lumOff val="35000"/>
                  </a:schemeClr>
                </a:solidFill>
              </a:rPr>
              <a:t>Krav til </a:t>
            </a:r>
            <a:r>
              <a:rPr lang="nb-NO" dirty="0" smtClean="0">
                <a:solidFill>
                  <a:schemeClr val="tx1">
                    <a:lumMod val="65000"/>
                    <a:lumOff val="35000"/>
                  </a:schemeClr>
                </a:solidFill>
              </a:rPr>
              <a:t>helsepersonell</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231148" y="3650635"/>
            <a:ext cx="21741767" cy="9263562"/>
          </a:xfrm>
        </p:spPr>
        <p:txBody>
          <a:bodyPr/>
          <a:lstStyle/>
          <a:p>
            <a:endParaRPr lang="nb-NO" dirty="0"/>
          </a:p>
          <a:p>
            <a:pPr marL="685800" indent="-685800">
              <a:buFont typeface="Arial" panose="020B0604020202020204" pitchFamily="34" charset="0"/>
              <a:buChar char="•"/>
            </a:pPr>
            <a:r>
              <a:rPr lang="nb-NO" dirty="0"/>
              <a:t>Vaksinasjon er frivillig for den enkelte arbeidstaker. </a:t>
            </a:r>
            <a:endParaRPr lang="nb-NO" dirty="0" smtClean="0"/>
          </a:p>
          <a:p>
            <a:pPr marL="914263" indent="-914263">
              <a:buFont typeface="Arial" panose="020B0604020202020204" pitchFamily="34" charset="0"/>
              <a:buChar char="•"/>
            </a:pPr>
            <a:endParaRPr lang="nb-NO" dirty="0"/>
          </a:p>
          <a:p>
            <a:pPr marL="685800" indent="-685800">
              <a:buFont typeface="Arial" panose="020B0604020202020204" pitchFamily="34" charset="0"/>
              <a:buChar char="•"/>
            </a:pPr>
            <a:r>
              <a:rPr lang="nb-NO" dirty="0" smtClean="0"/>
              <a:t>Men helsepersonell skal utføre </a:t>
            </a:r>
            <a:r>
              <a:rPr lang="nb-NO" dirty="0"/>
              <a:t>sitt arbeid i samsvar med de krav til forsvarlighet og omsorgsfull hjelp som kan forventes ut fra </a:t>
            </a:r>
            <a:r>
              <a:rPr lang="nb-NO" dirty="0" smtClean="0"/>
              <a:t>deres </a:t>
            </a:r>
            <a:r>
              <a:rPr lang="nb-NO" dirty="0"/>
              <a:t>kvalifikasjoner, arbeidets karakter og situasjonen for </a:t>
            </a:r>
            <a:r>
              <a:rPr lang="nb-NO" dirty="0" smtClean="0"/>
              <a:t>øvrig*.</a:t>
            </a:r>
          </a:p>
          <a:p>
            <a:pPr marL="685800" indent="-685800">
              <a:buFont typeface="Arial" panose="020B0604020202020204" pitchFamily="34" charset="0"/>
              <a:buChar char="•"/>
            </a:pPr>
            <a:endParaRPr lang="nb-NO" sz="5599" dirty="0">
              <a:solidFill>
                <a:schemeClr val="bg1"/>
              </a:solidFill>
            </a:endParaRPr>
          </a:p>
          <a:p>
            <a:pPr marL="685800" indent="-685800">
              <a:buFont typeface="Arial" panose="020B0604020202020204" pitchFamily="34" charset="0"/>
              <a:buChar char="•"/>
            </a:pPr>
            <a:r>
              <a:rPr lang="nb-NO" sz="5599" dirty="0" smtClean="0">
                <a:solidFill>
                  <a:schemeClr val="bg1"/>
                </a:solidFill>
              </a:rPr>
              <a:t>Det </a:t>
            </a:r>
            <a:r>
              <a:rPr lang="nb-NO" sz="5599" dirty="0">
                <a:solidFill>
                  <a:schemeClr val="bg1"/>
                </a:solidFill>
              </a:rPr>
              <a:t>betyr også at den enkelte helsearbeider bør ta ansvar for å beskytte sine pasienter mot smitte med de ulike smitteverntiltak som finnes, hvor vaksinasjon er et av flere virkemidler.</a:t>
            </a:r>
          </a:p>
          <a:p>
            <a:endParaRPr lang="nb-NO" dirty="0"/>
          </a:p>
        </p:txBody>
      </p:sp>
      <p:sp>
        <p:nvSpPr>
          <p:cNvPr id="5" name="TekstSylinder 4"/>
          <p:cNvSpPr txBox="1"/>
          <p:nvPr/>
        </p:nvSpPr>
        <p:spPr>
          <a:xfrm>
            <a:off x="0" y="12914197"/>
            <a:ext cx="5274201" cy="707758"/>
          </a:xfrm>
          <a:prstGeom prst="rect">
            <a:avLst/>
          </a:prstGeom>
          <a:noFill/>
        </p:spPr>
        <p:txBody>
          <a:bodyPr wrap="none" rtlCol="0">
            <a:spAutoFit/>
          </a:bodyPr>
          <a:lstStyle/>
          <a:p>
            <a:pPr algn="l"/>
            <a:r>
              <a:rPr lang="nb-NO" sz="3999" dirty="0"/>
              <a:t>*</a:t>
            </a:r>
            <a:r>
              <a:rPr lang="nb-NO" sz="3999" dirty="0" err="1"/>
              <a:t>Helsepersonelloven</a:t>
            </a:r>
            <a:r>
              <a:rPr lang="nb-NO" sz="3999" dirty="0"/>
              <a:t> § 4</a:t>
            </a:r>
          </a:p>
        </p:txBody>
      </p:sp>
    </p:spTree>
    <p:extLst>
      <p:ext uri="{BB962C8B-B14F-4D97-AF65-F5344CB8AC3E}">
        <p14:creationId xmlns:p14="http://schemas.microsoft.com/office/powerpoint/2010/main" val="41308628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6571998" y="6732363"/>
            <a:ext cx="15612221" cy="1600438"/>
          </a:xfrm>
        </p:spPr>
        <p:txBody>
          <a:bodyPr/>
          <a:lstStyle/>
          <a:p>
            <a:r>
              <a:rPr lang="nb-NO" dirty="0" smtClean="0"/>
              <a:t>Hvilke vaksiner?</a:t>
            </a:r>
            <a:endParaRPr lang="nb-NO" dirty="0"/>
          </a:p>
        </p:txBody>
      </p:sp>
    </p:spTree>
    <p:extLst>
      <p:ext uri="{BB962C8B-B14F-4D97-AF65-F5344CB8AC3E}">
        <p14:creationId xmlns:p14="http://schemas.microsoft.com/office/powerpoint/2010/main" val="15441664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3574799" y="5817908"/>
            <a:ext cx="15612221" cy="1600486"/>
          </a:xfrm>
        </p:spPr>
        <p:txBody>
          <a:bodyPr/>
          <a:lstStyle/>
          <a:p>
            <a:endParaRPr lang="nb-NO"/>
          </a:p>
        </p:txBody>
      </p:sp>
      <p:sp>
        <p:nvSpPr>
          <p:cNvPr id="3" name="Plassholder for tekst 2"/>
          <p:cNvSpPr>
            <a:spLocks noGrp="1"/>
          </p:cNvSpPr>
          <p:nvPr>
            <p:ph type="body" sz="quarter" idx="14"/>
          </p:nvPr>
        </p:nvSpPr>
        <p:spPr/>
        <p:txBody>
          <a:bodyPr/>
          <a:lstStyle/>
          <a:p>
            <a:endParaRPr lang="nb-NO"/>
          </a:p>
        </p:txBody>
      </p:sp>
      <p:graphicFrame>
        <p:nvGraphicFramePr>
          <p:cNvPr id="4" name="Tabell 3"/>
          <p:cNvGraphicFramePr>
            <a:graphicFrameLocks noGrp="1"/>
          </p:cNvGraphicFramePr>
          <p:nvPr>
            <p:extLst/>
          </p:nvPr>
        </p:nvGraphicFramePr>
        <p:xfrm>
          <a:off x="432074" y="1422616"/>
          <a:ext cx="23556943" cy="11559285"/>
        </p:xfrm>
        <a:graphic>
          <a:graphicData uri="http://schemas.openxmlformats.org/drawingml/2006/table">
            <a:tbl>
              <a:tblPr firstRow="1" bandRow="1">
                <a:tableStyleId>{5C22544A-7EE6-4342-B048-85BDC9FD1C3A}</a:tableStyleId>
              </a:tblPr>
              <a:tblGrid>
                <a:gridCol w="5891077">
                  <a:extLst>
                    <a:ext uri="{9D8B030D-6E8A-4147-A177-3AD203B41FA5}">
                      <a16:colId xmlns:a16="http://schemas.microsoft.com/office/drawing/2014/main" val="20000"/>
                    </a:ext>
                  </a:extLst>
                </a:gridCol>
                <a:gridCol w="2884490">
                  <a:extLst>
                    <a:ext uri="{9D8B030D-6E8A-4147-A177-3AD203B41FA5}">
                      <a16:colId xmlns:a16="http://schemas.microsoft.com/office/drawing/2014/main" val="20001"/>
                    </a:ext>
                  </a:extLst>
                </a:gridCol>
                <a:gridCol w="3427740">
                  <a:extLst>
                    <a:ext uri="{9D8B030D-6E8A-4147-A177-3AD203B41FA5}">
                      <a16:colId xmlns:a16="http://schemas.microsoft.com/office/drawing/2014/main" val="20002"/>
                    </a:ext>
                  </a:extLst>
                </a:gridCol>
                <a:gridCol w="4019493">
                  <a:extLst>
                    <a:ext uri="{9D8B030D-6E8A-4147-A177-3AD203B41FA5}">
                      <a16:colId xmlns:a16="http://schemas.microsoft.com/office/drawing/2014/main" val="20003"/>
                    </a:ext>
                  </a:extLst>
                </a:gridCol>
                <a:gridCol w="3467051">
                  <a:extLst>
                    <a:ext uri="{9D8B030D-6E8A-4147-A177-3AD203B41FA5}">
                      <a16:colId xmlns:a16="http://schemas.microsoft.com/office/drawing/2014/main" val="20004"/>
                    </a:ext>
                  </a:extLst>
                </a:gridCol>
                <a:gridCol w="3867092">
                  <a:extLst>
                    <a:ext uri="{9D8B030D-6E8A-4147-A177-3AD203B41FA5}">
                      <a16:colId xmlns:a16="http://schemas.microsoft.com/office/drawing/2014/main" val="20005"/>
                    </a:ext>
                  </a:extLst>
                </a:gridCol>
              </a:tblGrid>
              <a:tr h="3748564">
                <a:tc>
                  <a:txBody>
                    <a:bodyPr/>
                    <a:lstStyle/>
                    <a:p>
                      <a:r>
                        <a:rPr lang="nb-NO" sz="4000" dirty="0" smtClean="0">
                          <a:solidFill>
                            <a:schemeClr val="tx1"/>
                          </a:solidFill>
                        </a:rPr>
                        <a:t>Vaksine mot</a:t>
                      </a:r>
                      <a:endParaRPr lang="nb-NO" sz="4000" dirty="0">
                        <a:solidFill>
                          <a:schemeClr val="tx1"/>
                        </a:solidFill>
                      </a:endParaRPr>
                    </a:p>
                  </a:txBody>
                  <a:tcPr marL="91438" marR="91438"/>
                </a:tc>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solidFill>
                            <a:schemeClr val="tx1"/>
                          </a:solidFill>
                        </a:rPr>
                        <a:t>Helsevesen generelt</a:t>
                      </a:r>
                    </a:p>
                    <a:p>
                      <a:endParaRPr lang="nb-NO" sz="4000" dirty="0">
                        <a:solidFill>
                          <a:schemeClr val="tx1"/>
                        </a:solidFill>
                      </a:endParaRPr>
                    </a:p>
                  </a:txBody>
                  <a:tcPr marL="91438" marR="91438"/>
                </a:tc>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solidFill>
                            <a:schemeClr val="tx1"/>
                          </a:solidFill>
                        </a:rPr>
                        <a:t>Ikke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solidFill>
                            <a:schemeClr val="tx1"/>
                          </a:solidFill>
                        </a:rPr>
                        <a:t>gjennomgått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err="1" smtClean="0">
                          <a:solidFill>
                            <a:schemeClr val="tx1"/>
                          </a:solidFill>
                        </a:rPr>
                        <a:t>varicella</a:t>
                      </a:r>
                      <a:endParaRPr lang="nb-NO" sz="4000" dirty="0" smtClean="0">
                        <a:solidFill>
                          <a:schemeClr val="tx1"/>
                        </a:solidFill>
                      </a:endParaRP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4000" dirty="0" smtClean="0">
                        <a:solidFill>
                          <a:schemeClr val="tx1"/>
                        </a:solidFill>
                      </a:endParaRPr>
                    </a:p>
                  </a:txBody>
                  <a:tcPr marL="91438" marR="91438"/>
                </a:tc>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solidFill>
                            <a:schemeClr val="tx1"/>
                          </a:solidFill>
                        </a:rPr>
                        <a:t>Arbeid m smittsom lungetuberkulose eller</a:t>
                      </a:r>
                      <a:r>
                        <a:rPr lang="nb-NO" sz="4000" baseline="0" dirty="0" smtClean="0">
                          <a:solidFill>
                            <a:schemeClr val="tx1"/>
                          </a:solidFill>
                        </a:rPr>
                        <a:t> </a:t>
                      </a:r>
                      <a:r>
                        <a:rPr lang="nb-NO" sz="4000" dirty="0" smtClean="0">
                          <a:solidFill>
                            <a:schemeClr val="tx1"/>
                          </a:solidFill>
                        </a:rPr>
                        <a:t>dyrkning av </a:t>
                      </a:r>
                      <a:r>
                        <a:rPr lang="nb-NO" sz="4000" dirty="0" err="1" smtClean="0">
                          <a:solidFill>
                            <a:schemeClr val="tx1"/>
                          </a:solidFill>
                        </a:rPr>
                        <a:t>mykobakterier</a:t>
                      </a:r>
                      <a:endParaRPr lang="nb-NO" sz="4000" dirty="0" smtClean="0">
                        <a:solidFill>
                          <a:schemeClr val="tx1"/>
                        </a:solidFill>
                      </a:endParaRPr>
                    </a:p>
                  </a:txBody>
                  <a:tcPr marL="91438" marR="91438"/>
                </a:tc>
                <a:tc>
                  <a:txBody>
                    <a:bodyPr/>
                    <a:lstStyle/>
                    <a:p>
                      <a:r>
                        <a:rPr lang="nb-NO" sz="4000" dirty="0" err="1" smtClean="0">
                          <a:solidFill>
                            <a:schemeClr val="tx1"/>
                          </a:solidFill>
                        </a:rPr>
                        <a:t>Invasive</a:t>
                      </a:r>
                      <a:r>
                        <a:rPr lang="nb-NO" sz="4000" dirty="0" smtClean="0">
                          <a:solidFill>
                            <a:schemeClr val="tx1"/>
                          </a:solidFill>
                        </a:rPr>
                        <a:t> prosedyrer</a:t>
                      </a:r>
                    </a:p>
                    <a:p>
                      <a:r>
                        <a:rPr lang="nb-NO" sz="4000" dirty="0" smtClean="0">
                          <a:solidFill>
                            <a:schemeClr val="tx1"/>
                          </a:solidFill>
                        </a:rPr>
                        <a:t>+ tilknyttet rengjøringspersonell </a:t>
                      </a:r>
                    </a:p>
                    <a:p>
                      <a:endParaRPr lang="nb-NO" sz="4000" dirty="0">
                        <a:solidFill>
                          <a:schemeClr val="tx1"/>
                        </a:solidFill>
                      </a:endParaRPr>
                    </a:p>
                  </a:txBody>
                  <a:tcPr marL="91438" marR="91438"/>
                </a:tc>
                <a:tc>
                  <a:txBody>
                    <a:bodyPr/>
                    <a:lstStyle/>
                    <a:p>
                      <a:r>
                        <a:rPr lang="nb-NO" sz="4000" dirty="0" smtClean="0">
                          <a:solidFill>
                            <a:schemeClr val="tx1"/>
                          </a:solidFill>
                        </a:rPr>
                        <a:t>Personell ved mikrobiologiske laboratorier:</a:t>
                      </a:r>
                    </a:p>
                    <a:p>
                      <a:endParaRPr lang="nb-NO" sz="4000" dirty="0">
                        <a:solidFill>
                          <a:schemeClr val="tx1"/>
                        </a:solidFill>
                      </a:endParaRPr>
                    </a:p>
                  </a:txBody>
                  <a:tcPr marL="91438" marR="91438"/>
                </a:tc>
                <a:extLst>
                  <a:ext uri="{0D108BD9-81ED-4DB2-BD59-A6C34878D82A}">
                    <a16:rowId xmlns:a16="http://schemas.microsoft.com/office/drawing/2014/main" val="10000"/>
                  </a:ext>
                </a:extLst>
              </a:tr>
              <a:tr h="1139352">
                <a:tc>
                  <a:txBody>
                    <a:bodyPr/>
                    <a:lstStyle/>
                    <a:p>
                      <a:r>
                        <a:rPr lang="nb-NO" sz="3600" dirty="0" smtClean="0"/>
                        <a:t>Influensa*</a:t>
                      </a:r>
                      <a:endParaRPr lang="nb-NO" sz="3600" dirty="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a:p>
                  </a:txBody>
                  <a:tcPr marL="91438" marR="91438"/>
                </a:tc>
                <a:tc>
                  <a:txBody>
                    <a:bodyPr/>
                    <a:lstStyle/>
                    <a:p>
                      <a:endParaRPr lang="nb-NO" sz="1800"/>
                    </a:p>
                  </a:txBody>
                  <a:tcPr marL="91438" marR="91438"/>
                </a:tc>
                <a:tc>
                  <a:txBody>
                    <a:bodyPr/>
                    <a:lstStyle/>
                    <a:p>
                      <a:endParaRPr lang="nb-NO" sz="1800"/>
                    </a:p>
                  </a:txBody>
                  <a:tcPr marL="91438" marR="91438"/>
                </a:tc>
                <a:extLst>
                  <a:ext uri="{0D108BD9-81ED-4DB2-BD59-A6C34878D82A}">
                    <a16:rowId xmlns:a16="http://schemas.microsoft.com/office/drawing/2014/main" val="10001"/>
                  </a:ext>
                </a:extLst>
              </a:tr>
              <a:tr h="1188577">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3600" dirty="0" smtClean="0"/>
                        <a:t>Meslinger, kusma, rubella (MMR)</a:t>
                      </a:r>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dirty="0"/>
                    </a:p>
                  </a:txBody>
                  <a:tcPr marL="91438" marR="91438"/>
                </a:tc>
                <a:extLst>
                  <a:ext uri="{0D108BD9-81ED-4DB2-BD59-A6C34878D82A}">
                    <a16:rowId xmlns:a16="http://schemas.microsoft.com/office/drawing/2014/main" val="10002"/>
                  </a:ext>
                </a:extLst>
              </a:tr>
              <a:tr h="1010328">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3600" dirty="0" smtClean="0"/>
                        <a:t>Difteri, tetanus, kikhoste, polio</a:t>
                      </a:r>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a:p>
                  </a:txBody>
                  <a:tcPr marL="91438" marR="91438"/>
                </a:tc>
                <a:tc>
                  <a:txBody>
                    <a:bodyPr/>
                    <a:lstStyle/>
                    <a:p>
                      <a:endParaRPr lang="nb-NO" sz="1800" dirty="0"/>
                    </a:p>
                  </a:txBody>
                  <a:tcPr marL="91438" marR="91438"/>
                </a:tc>
                <a:tc>
                  <a:txBody>
                    <a:bodyPr/>
                    <a:lstStyle/>
                    <a:p>
                      <a:endParaRPr lang="nb-NO" sz="1800" dirty="0"/>
                    </a:p>
                  </a:txBody>
                  <a:tcPr marL="91438" marR="91438"/>
                </a:tc>
                <a:extLst>
                  <a:ext uri="{0D108BD9-81ED-4DB2-BD59-A6C34878D82A}">
                    <a16:rowId xmlns:a16="http://schemas.microsoft.com/office/drawing/2014/main" val="10003"/>
                  </a:ext>
                </a:extLst>
              </a:tr>
              <a:tr h="1004421">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3600" dirty="0" err="1" smtClean="0"/>
                        <a:t>Varicella</a:t>
                      </a:r>
                      <a:endParaRPr lang="nb-NO" sz="3600" dirty="0" smtClean="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a:p>
                  </a:txBody>
                  <a:tcPr marL="91438" marR="91438"/>
                </a:tc>
                <a:tc>
                  <a:txBody>
                    <a:bodyPr/>
                    <a:lstStyle/>
                    <a:p>
                      <a:endParaRPr lang="nb-NO" sz="1800"/>
                    </a:p>
                  </a:txBody>
                  <a:tcPr marL="91438" marR="91438"/>
                </a:tc>
                <a:tc>
                  <a:txBody>
                    <a:bodyPr/>
                    <a:lstStyle/>
                    <a:p>
                      <a:endParaRPr lang="nb-NO" sz="1800"/>
                    </a:p>
                  </a:txBody>
                  <a:tcPr marL="91438" marR="91438"/>
                </a:tc>
                <a:extLst>
                  <a:ext uri="{0D108BD9-81ED-4DB2-BD59-A6C34878D82A}">
                    <a16:rowId xmlns:a16="http://schemas.microsoft.com/office/drawing/2014/main" val="10004"/>
                  </a:ext>
                </a:extLst>
              </a:tr>
              <a:tr h="1139352">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3600" dirty="0" smtClean="0"/>
                        <a:t>Tuberkulose (BCG)</a:t>
                      </a:r>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a:p>
                  </a:txBody>
                  <a:tcPr marL="91438" marR="91438"/>
                </a:tc>
                <a:tc>
                  <a:txBody>
                    <a:bodyPr/>
                    <a:lstStyle/>
                    <a:p>
                      <a:endParaRPr lang="nb-NO" sz="1800" dirty="0"/>
                    </a:p>
                  </a:txBody>
                  <a:tcPr marL="91438" marR="91438"/>
                </a:tc>
                <a:extLst>
                  <a:ext uri="{0D108BD9-81ED-4DB2-BD59-A6C34878D82A}">
                    <a16:rowId xmlns:a16="http://schemas.microsoft.com/office/drawing/2014/main" val="10005"/>
                  </a:ext>
                </a:extLst>
              </a:tr>
              <a:tr h="1139352">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3600" dirty="0" smtClean="0"/>
                        <a:t>Hepatitt B </a:t>
                      </a:r>
                    </a:p>
                  </a:txBody>
                  <a:tcPr marL="91438" marR="91438"/>
                </a:tc>
                <a:tc>
                  <a:txBody>
                    <a:bodyPr/>
                    <a:lstStyle/>
                    <a:p>
                      <a:endParaRPr lang="nb-NO" sz="1800"/>
                    </a:p>
                  </a:txBody>
                  <a:tcPr marL="91438" marR="91438"/>
                </a:tc>
                <a:tc>
                  <a:txBody>
                    <a:bodyPr/>
                    <a:lstStyle/>
                    <a:p>
                      <a:endParaRPr lang="nb-NO" sz="180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dirty="0"/>
                    </a:p>
                  </a:txBody>
                  <a:tcPr marL="91438" marR="91438"/>
                </a:tc>
                <a:extLst>
                  <a:ext uri="{0D108BD9-81ED-4DB2-BD59-A6C34878D82A}">
                    <a16:rowId xmlns:a16="http://schemas.microsoft.com/office/drawing/2014/main" val="10006"/>
                  </a:ext>
                </a:extLst>
              </a:tr>
              <a:tr h="1188577">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3600" dirty="0" smtClean="0"/>
                        <a:t>Andre smittsomme sykdommer**</a:t>
                      </a:r>
                    </a:p>
                  </a:txBody>
                  <a:tcPr marL="91438" marR="91438"/>
                </a:tc>
                <a:tc>
                  <a:txBody>
                    <a:bodyPr/>
                    <a:lstStyle/>
                    <a:p>
                      <a:endParaRPr lang="nb-NO" sz="1800"/>
                    </a:p>
                  </a:txBody>
                  <a:tcPr marL="91438" marR="91438"/>
                </a:tc>
                <a:tc>
                  <a:txBody>
                    <a:bodyPr/>
                    <a:lstStyle/>
                    <a:p>
                      <a:endParaRPr lang="nb-NO" sz="1800"/>
                    </a:p>
                  </a:txBody>
                  <a:tcPr marL="91438" marR="91438"/>
                </a:tc>
                <a:tc>
                  <a:txBody>
                    <a:bodyPr/>
                    <a:lstStyle/>
                    <a:p>
                      <a:endParaRPr lang="nb-NO" sz="1800" dirty="0"/>
                    </a:p>
                  </a:txBody>
                  <a:tcPr marL="91438" marR="91438"/>
                </a:tc>
                <a:tc>
                  <a:txBody>
                    <a:bodyPr/>
                    <a:lstStyle/>
                    <a:p>
                      <a:endParaRPr lang="nb-NO" sz="1800" dirty="0"/>
                    </a:p>
                  </a:txBody>
                  <a:tcPr marL="91438" marR="91438"/>
                </a:tc>
                <a:tc>
                  <a:txBody>
                    <a:bodyPr/>
                    <a:lstStyle/>
                    <a:p>
                      <a:endParaRPr lang="nb-NO" sz="1800" dirty="0"/>
                    </a:p>
                  </a:txBody>
                  <a:tcPr marL="91438" marR="91438"/>
                </a:tc>
                <a:extLst>
                  <a:ext uri="{0D108BD9-81ED-4DB2-BD59-A6C34878D82A}">
                    <a16:rowId xmlns:a16="http://schemas.microsoft.com/office/drawing/2014/main" val="10007"/>
                  </a:ext>
                </a:extLst>
              </a:tr>
            </a:tbl>
          </a:graphicData>
        </a:graphic>
      </p:graphicFrame>
      <p:pic>
        <p:nvPicPr>
          <p:cNvPr id="6" name="Bilde 5"/>
          <p:cNvPicPr>
            <a:picLocks noChangeAspect="1"/>
          </p:cNvPicPr>
          <p:nvPr/>
        </p:nvPicPr>
        <p:blipFill>
          <a:blip r:embed="rId3"/>
          <a:stretch>
            <a:fillRect/>
          </a:stretch>
        </p:blipFill>
        <p:spPr>
          <a:xfrm>
            <a:off x="7405753" y="5313491"/>
            <a:ext cx="876826" cy="876826"/>
          </a:xfrm>
          <a:prstGeom prst="rect">
            <a:avLst/>
          </a:prstGeom>
        </p:spPr>
      </p:pic>
      <p:sp>
        <p:nvSpPr>
          <p:cNvPr id="8" name="TekstSylinder 7"/>
          <p:cNvSpPr txBox="1"/>
          <p:nvPr/>
        </p:nvSpPr>
        <p:spPr>
          <a:xfrm>
            <a:off x="3389690" y="-24062"/>
            <a:ext cx="16466174" cy="1446678"/>
          </a:xfrm>
          <a:prstGeom prst="rect">
            <a:avLst/>
          </a:prstGeom>
          <a:noFill/>
        </p:spPr>
        <p:txBody>
          <a:bodyPr wrap="none" rtlCol="0">
            <a:spAutoFit/>
          </a:bodyPr>
          <a:lstStyle/>
          <a:p>
            <a:pPr defTabSz="457223"/>
            <a:r>
              <a:rPr lang="nb-NO" sz="8801" dirty="0">
                <a:solidFill>
                  <a:schemeClr val="tx1">
                    <a:lumMod val="65000"/>
                    <a:lumOff val="35000"/>
                  </a:schemeClr>
                </a:solidFill>
              </a:rPr>
              <a:t>Aktuelle vaksiner for helseperson</a:t>
            </a:r>
            <a:r>
              <a:rPr lang="nb-NO" sz="8801" dirty="0">
                <a:solidFill>
                  <a:srgbClr val="6796A7">
                    <a:lumMod val="75000"/>
                  </a:srgbClr>
                </a:solidFill>
              </a:rPr>
              <a:t>ell</a:t>
            </a:r>
          </a:p>
        </p:txBody>
      </p:sp>
      <p:pic>
        <p:nvPicPr>
          <p:cNvPr id="5" name="Bilde 4"/>
          <p:cNvPicPr>
            <a:picLocks noChangeAspect="1"/>
          </p:cNvPicPr>
          <p:nvPr/>
        </p:nvPicPr>
        <p:blipFill>
          <a:blip r:embed="rId4"/>
          <a:stretch>
            <a:fillRect/>
          </a:stretch>
        </p:blipFill>
        <p:spPr>
          <a:xfrm>
            <a:off x="7346424" y="7628901"/>
            <a:ext cx="871790" cy="877888"/>
          </a:xfrm>
          <a:prstGeom prst="rect">
            <a:avLst/>
          </a:prstGeom>
        </p:spPr>
      </p:pic>
      <p:pic>
        <p:nvPicPr>
          <p:cNvPr id="9" name="Bilde 8"/>
          <p:cNvPicPr>
            <a:picLocks noChangeAspect="1"/>
          </p:cNvPicPr>
          <p:nvPr/>
        </p:nvPicPr>
        <p:blipFill>
          <a:blip r:embed="rId4"/>
          <a:stretch>
            <a:fillRect/>
          </a:stretch>
        </p:blipFill>
        <p:spPr>
          <a:xfrm>
            <a:off x="7346424" y="6540506"/>
            <a:ext cx="871790" cy="877888"/>
          </a:xfrm>
          <a:prstGeom prst="rect">
            <a:avLst/>
          </a:prstGeom>
        </p:spPr>
      </p:pic>
      <p:pic>
        <p:nvPicPr>
          <p:cNvPr id="10" name="Bilde 9"/>
          <p:cNvPicPr>
            <a:picLocks noChangeAspect="1"/>
          </p:cNvPicPr>
          <p:nvPr/>
        </p:nvPicPr>
        <p:blipFill>
          <a:blip r:embed="rId4"/>
          <a:stretch>
            <a:fillRect/>
          </a:stretch>
        </p:blipFill>
        <p:spPr>
          <a:xfrm>
            <a:off x="10509119" y="8564463"/>
            <a:ext cx="871790" cy="877888"/>
          </a:xfrm>
          <a:prstGeom prst="rect">
            <a:avLst/>
          </a:prstGeom>
        </p:spPr>
      </p:pic>
      <p:pic>
        <p:nvPicPr>
          <p:cNvPr id="11" name="Bilde 10"/>
          <p:cNvPicPr>
            <a:picLocks noChangeAspect="1"/>
          </p:cNvPicPr>
          <p:nvPr/>
        </p:nvPicPr>
        <p:blipFill>
          <a:blip r:embed="rId4"/>
          <a:stretch>
            <a:fillRect/>
          </a:stretch>
        </p:blipFill>
        <p:spPr>
          <a:xfrm>
            <a:off x="14270515" y="9760023"/>
            <a:ext cx="871790" cy="877888"/>
          </a:xfrm>
          <a:prstGeom prst="rect">
            <a:avLst/>
          </a:prstGeom>
        </p:spPr>
      </p:pic>
      <p:pic>
        <p:nvPicPr>
          <p:cNvPr id="12" name="Bilde 11"/>
          <p:cNvPicPr>
            <a:picLocks noChangeAspect="1"/>
          </p:cNvPicPr>
          <p:nvPr/>
        </p:nvPicPr>
        <p:blipFill>
          <a:blip r:embed="rId4"/>
          <a:stretch>
            <a:fillRect/>
          </a:stretch>
        </p:blipFill>
        <p:spPr>
          <a:xfrm>
            <a:off x="18067766" y="10851671"/>
            <a:ext cx="871790" cy="877888"/>
          </a:xfrm>
          <a:prstGeom prst="rect">
            <a:avLst/>
          </a:prstGeom>
        </p:spPr>
      </p:pic>
      <p:sp>
        <p:nvSpPr>
          <p:cNvPr id="14" name="TekstSylinder 13"/>
          <p:cNvSpPr txBox="1"/>
          <p:nvPr/>
        </p:nvSpPr>
        <p:spPr>
          <a:xfrm>
            <a:off x="635274" y="11781542"/>
            <a:ext cx="184731" cy="923458"/>
          </a:xfrm>
          <a:prstGeom prst="rect">
            <a:avLst/>
          </a:prstGeom>
          <a:noFill/>
        </p:spPr>
        <p:txBody>
          <a:bodyPr wrap="none" rtlCol="0">
            <a:spAutoFit/>
          </a:bodyPr>
          <a:lstStyle/>
          <a:p>
            <a:pPr defTabSz="457223"/>
            <a:endParaRPr lang="nb-NO" sz="5401" dirty="0">
              <a:solidFill>
                <a:prstClr val="black"/>
              </a:solidFill>
            </a:endParaRPr>
          </a:p>
        </p:txBody>
      </p:sp>
      <p:pic>
        <p:nvPicPr>
          <p:cNvPr id="20" name="Bilde 19"/>
          <p:cNvPicPr>
            <a:picLocks noChangeAspect="1"/>
          </p:cNvPicPr>
          <p:nvPr/>
        </p:nvPicPr>
        <p:blipFill>
          <a:blip r:embed="rId4"/>
          <a:stretch>
            <a:fillRect/>
          </a:stretch>
        </p:blipFill>
        <p:spPr>
          <a:xfrm>
            <a:off x="21578187" y="12045070"/>
            <a:ext cx="871790" cy="877888"/>
          </a:xfrm>
          <a:prstGeom prst="rect">
            <a:avLst/>
          </a:prstGeom>
        </p:spPr>
      </p:pic>
      <p:sp>
        <p:nvSpPr>
          <p:cNvPr id="21" name="TekstSylinder 20"/>
          <p:cNvSpPr txBox="1"/>
          <p:nvPr/>
        </p:nvSpPr>
        <p:spPr>
          <a:xfrm>
            <a:off x="83943" y="13179039"/>
            <a:ext cx="18055840" cy="523220"/>
          </a:xfrm>
          <a:prstGeom prst="rect">
            <a:avLst/>
          </a:prstGeom>
          <a:noFill/>
        </p:spPr>
        <p:txBody>
          <a:bodyPr wrap="none" rtlCol="0">
            <a:spAutoFit/>
          </a:bodyPr>
          <a:lstStyle/>
          <a:p>
            <a:pPr defTabSz="457223"/>
            <a:r>
              <a:rPr lang="nb-NO" sz="2800" dirty="0">
                <a:solidFill>
                  <a:prstClr val="black"/>
                </a:solidFill>
              </a:rPr>
              <a:t>* Ansatte i helsevesenet med pasientkontakt      **Vaksineres mot agens de jobber med, etter arbeidsgivers risikovurdering</a:t>
            </a:r>
          </a:p>
        </p:txBody>
      </p:sp>
    </p:spTree>
    <p:extLst>
      <p:ext uri="{BB962C8B-B14F-4D97-AF65-F5344CB8AC3E}">
        <p14:creationId xmlns:p14="http://schemas.microsoft.com/office/powerpoint/2010/main" val="4595579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2546238" y="1188894"/>
            <a:ext cx="15611995" cy="1600416"/>
          </a:xfrm>
        </p:spPr>
        <p:txBody>
          <a:bodyPr/>
          <a:lstStyle/>
          <a:p>
            <a:r>
              <a:rPr lang="nb-NO" dirty="0" smtClean="0">
                <a:solidFill>
                  <a:schemeClr val="tx1">
                    <a:lumMod val="65000"/>
                    <a:lumOff val="35000"/>
                  </a:schemeClr>
                </a:solidFill>
              </a:rPr>
              <a:t>Influensa</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555653" y="3906238"/>
            <a:ext cx="21262739" cy="4012765"/>
          </a:xfrm>
        </p:spPr>
        <p:txBody>
          <a:bodyPr/>
          <a:lstStyle/>
          <a:p>
            <a:pPr marL="360018" indent="-360018">
              <a:lnSpc>
                <a:spcPct val="110000"/>
              </a:lnSpc>
              <a:spcBef>
                <a:spcPts val="1200"/>
              </a:spcBef>
              <a:spcAft>
                <a:spcPts val="1200"/>
              </a:spcAft>
              <a:buClr>
                <a:srgbClr val="EE756A"/>
              </a:buClr>
              <a:buBlip>
                <a:blip r:embed="rId3"/>
              </a:buBlip>
            </a:pPr>
            <a:r>
              <a:rPr lang="nb-NO" sz="4399" dirty="0"/>
              <a:t>I 6 av 11 meldte utbrudd for sesongen 2016/17 var fordelingen pasienter/helsepersonell angitt: 72 pasienter og 70 helsepersonell ble syke med influensa (Norske data, Vesuv).</a:t>
            </a:r>
            <a:endParaRPr lang="nb-NO" sz="4399" b="1" dirty="0"/>
          </a:p>
          <a:p>
            <a:pPr lvl="1" indent="0">
              <a:lnSpc>
                <a:spcPct val="120000"/>
              </a:lnSpc>
              <a:spcBef>
                <a:spcPts val="1200"/>
              </a:spcBef>
              <a:spcAft>
                <a:spcPts val="1800"/>
              </a:spcAft>
              <a:buClr>
                <a:srgbClr val="EE756A"/>
              </a:buClr>
              <a:buNone/>
            </a:pPr>
            <a:r>
              <a:rPr lang="nb-NO" sz="3999" dirty="0">
                <a:solidFill>
                  <a:prstClr val="black"/>
                </a:solidFill>
              </a:rPr>
              <a:t>Nye analyseverktøy letter «etterforskningen» av smitteveier i utbrudd, e</a:t>
            </a:r>
            <a:r>
              <a:rPr lang="en-US" sz="3999" dirty="0" err="1">
                <a:solidFill>
                  <a:prstClr val="black"/>
                </a:solidFill>
              </a:rPr>
              <a:t>ksempel</a:t>
            </a:r>
            <a:r>
              <a:rPr lang="en-US" sz="3999" dirty="0">
                <a:solidFill>
                  <a:prstClr val="black"/>
                </a:solidFill>
              </a:rPr>
              <a:t> </a:t>
            </a:r>
            <a:r>
              <a:rPr lang="en-US" sz="3999" dirty="0" err="1">
                <a:solidFill>
                  <a:prstClr val="black"/>
                </a:solidFill>
              </a:rPr>
              <a:t>fra</a:t>
            </a:r>
            <a:r>
              <a:rPr lang="en-US" sz="3999" dirty="0">
                <a:solidFill>
                  <a:prstClr val="black"/>
                </a:solidFill>
              </a:rPr>
              <a:t> </a:t>
            </a:r>
            <a:r>
              <a:rPr lang="en-US" sz="3999" dirty="0" err="1">
                <a:solidFill>
                  <a:prstClr val="black"/>
                </a:solidFill>
              </a:rPr>
              <a:t>Frankrike</a:t>
            </a:r>
            <a:r>
              <a:rPr lang="en-US" sz="3999" dirty="0">
                <a:solidFill>
                  <a:prstClr val="black"/>
                </a:solidFill>
              </a:rPr>
              <a:t>: </a:t>
            </a:r>
            <a:r>
              <a:rPr lang="en-US" sz="3999" dirty="0" err="1">
                <a:solidFill>
                  <a:prstClr val="black"/>
                </a:solidFill>
              </a:rPr>
              <a:t>Sykehusutbrudd</a:t>
            </a:r>
            <a:r>
              <a:rPr lang="en-US" sz="3999" dirty="0">
                <a:solidFill>
                  <a:prstClr val="black"/>
                </a:solidFill>
              </a:rPr>
              <a:t> der </a:t>
            </a:r>
            <a:r>
              <a:rPr lang="en-US" sz="3999" dirty="0" err="1">
                <a:solidFill>
                  <a:prstClr val="black"/>
                </a:solidFill>
              </a:rPr>
              <a:t>sekvensanalyser</a:t>
            </a:r>
            <a:r>
              <a:rPr lang="en-US" sz="3999" dirty="0">
                <a:solidFill>
                  <a:prstClr val="black"/>
                </a:solidFill>
              </a:rPr>
              <a:t> </a:t>
            </a:r>
            <a:r>
              <a:rPr lang="en-US" sz="3999" dirty="0" err="1">
                <a:solidFill>
                  <a:prstClr val="black"/>
                </a:solidFill>
              </a:rPr>
              <a:t>avdekket</a:t>
            </a:r>
            <a:r>
              <a:rPr lang="en-US" sz="3999" dirty="0">
                <a:solidFill>
                  <a:prstClr val="black"/>
                </a:solidFill>
              </a:rPr>
              <a:t> </a:t>
            </a:r>
            <a:r>
              <a:rPr lang="en-US" sz="3999" dirty="0" err="1">
                <a:solidFill>
                  <a:prstClr val="black"/>
                </a:solidFill>
              </a:rPr>
              <a:t>tre</a:t>
            </a:r>
            <a:r>
              <a:rPr lang="en-US" sz="3999" dirty="0">
                <a:solidFill>
                  <a:prstClr val="black"/>
                </a:solidFill>
              </a:rPr>
              <a:t> </a:t>
            </a:r>
            <a:r>
              <a:rPr lang="en-US" sz="3999" dirty="0" err="1">
                <a:solidFill>
                  <a:prstClr val="black"/>
                </a:solidFill>
              </a:rPr>
              <a:t>ulike</a:t>
            </a:r>
            <a:r>
              <a:rPr lang="en-US" sz="3999" dirty="0">
                <a:solidFill>
                  <a:prstClr val="black"/>
                </a:solidFill>
              </a:rPr>
              <a:t> </a:t>
            </a:r>
            <a:r>
              <a:rPr lang="en-US" sz="3999" dirty="0" err="1">
                <a:solidFill>
                  <a:prstClr val="black"/>
                </a:solidFill>
              </a:rPr>
              <a:t>influensaclustere</a:t>
            </a:r>
            <a:r>
              <a:rPr lang="en-US" sz="3999" dirty="0">
                <a:solidFill>
                  <a:prstClr val="black"/>
                </a:solidFill>
              </a:rPr>
              <a:t> og </a:t>
            </a:r>
            <a:r>
              <a:rPr lang="en-US" sz="3999" dirty="0" err="1">
                <a:solidFill>
                  <a:prstClr val="black"/>
                </a:solidFill>
              </a:rPr>
              <a:t>hvor</a:t>
            </a:r>
            <a:r>
              <a:rPr lang="en-US" sz="3999" dirty="0">
                <a:solidFill>
                  <a:prstClr val="black"/>
                </a:solidFill>
              </a:rPr>
              <a:t> </a:t>
            </a:r>
            <a:r>
              <a:rPr lang="en-US" sz="3999" dirty="0" err="1">
                <a:solidFill>
                  <a:prstClr val="black"/>
                </a:solidFill>
              </a:rPr>
              <a:t>helsepersonell</a:t>
            </a:r>
            <a:r>
              <a:rPr lang="en-US" sz="3999" dirty="0">
                <a:solidFill>
                  <a:prstClr val="black"/>
                </a:solidFill>
              </a:rPr>
              <a:t> </a:t>
            </a:r>
            <a:r>
              <a:rPr lang="en-US" sz="3999" dirty="0" err="1">
                <a:solidFill>
                  <a:prstClr val="black"/>
                </a:solidFill>
              </a:rPr>
              <a:t>ble</a:t>
            </a:r>
            <a:r>
              <a:rPr lang="en-US" sz="3999" dirty="0">
                <a:solidFill>
                  <a:prstClr val="black"/>
                </a:solidFill>
              </a:rPr>
              <a:t> </a:t>
            </a:r>
            <a:r>
              <a:rPr lang="en-US" sz="3999" dirty="0" err="1">
                <a:solidFill>
                  <a:prstClr val="black"/>
                </a:solidFill>
              </a:rPr>
              <a:t>identifisert</a:t>
            </a:r>
            <a:r>
              <a:rPr lang="en-US" sz="3999" dirty="0">
                <a:solidFill>
                  <a:prstClr val="black"/>
                </a:solidFill>
              </a:rPr>
              <a:t> </a:t>
            </a:r>
            <a:r>
              <a:rPr lang="en-US" sz="3999" dirty="0" err="1">
                <a:solidFill>
                  <a:prstClr val="black"/>
                </a:solidFill>
              </a:rPr>
              <a:t>som</a:t>
            </a:r>
            <a:r>
              <a:rPr lang="en-US" sz="3999" dirty="0">
                <a:solidFill>
                  <a:prstClr val="black"/>
                </a:solidFill>
              </a:rPr>
              <a:t> </a:t>
            </a:r>
            <a:r>
              <a:rPr lang="en-US" sz="3999" dirty="0" err="1">
                <a:solidFill>
                  <a:prstClr val="black"/>
                </a:solidFill>
              </a:rPr>
              <a:t>kilden</a:t>
            </a:r>
            <a:r>
              <a:rPr lang="en-US" sz="3999" dirty="0">
                <a:solidFill>
                  <a:prstClr val="black"/>
                </a:solidFill>
              </a:rPr>
              <a:t> </a:t>
            </a:r>
            <a:r>
              <a:rPr lang="en-US" sz="3999" dirty="0" err="1">
                <a:solidFill>
                  <a:prstClr val="black"/>
                </a:solidFill>
              </a:rPr>
              <a:t>i</a:t>
            </a:r>
            <a:r>
              <a:rPr lang="en-US" sz="3999" dirty="0">
                <a:solidFill>
                  <a:prstClr val="black"/>
                </a:solidFill>
              </a:rPr>
              <a:t> 2 </a:t>
            </a:r>
            <a:r>
              <a:rPr lang="en-US" sz="3999" dirty="0" err="1">
                <a:solidFill>
                  <a:prstClr val="black"/>
                </a:solidFill>
              </a:rPr>
              <a:t>av</a:t>
            </a:r>
            <a:r>
              <a:rPr lang="en-US" sz="3999" dirty="0">
                <a:solidFill>
                  <a:prstClr val="black"/>
                </a:solidFill>
              </a:rPr>
              <a:t> </a:t>
            </a:r>
            <a:r>
              <a:rPr lang="en-US" sz="3999" dirty="0" err="1">
                <a:solidFill>
                  <a:prstClr val="black"/>
                </a:solidFill>
              </a:rPr>
              <a:t>klusterne</a:t>
            </a:r>
            <a:r>
              <a:rPr lang="en-US" sz="3999" dirty="0">
                <a:solidFill>
                  <a:prstClr val="black"/>
                </a:solidFill>
              </a:rPr>
              <a:t>. (</a:t>
            </a:r>
            <a:r>
              <a:rPr lang="en-US" sz="3999" dirty="0" err="1">
                <a:solidFill>
                  <a:prstClr val="black"/>
                </a:solidFill>
              </a:rPr>
              <a:t>D.Eibach</a:t>
            </a:r>
            <a:r>
              <a:rPr lang="en-US" sz="3999" dirty="0">
                <a:solidFill>
                  <a:prstClr val="black"/>
                </a:solidFill>
              </a:rPr>
              <a:t> et al J </a:t>
            </a:r>
            <a:r>
              <a:rPr lang="en-US" sz="3999" dirty="0" err="1">
                <a:solidFill>
                  <a:prstClr val="black"/>
                </a:solidFill>
              </a:rPr>
              <a:t>Hosp</a:t>
            </a:r>
            <a:r>
              <a:rPr lang="en-US" sz="3999" dirty="0">
                <a:solidFill>
                  <a:prstClr val="black"/>
                </a:solidFill>
              </a:rPr>
              <a:t> Infect. 2014 Mar;86(3):188-93 )</a:t>
            </a:r>
            <a:endParaRPr lang="nb-NO" sz="3999" dirty="0"/>
          </a:p>
        </p:txBody>
      </p:sp>
      <p:sp>
        <p:nvSpPr>
          <p:cNvPr id="21" name="AutoShape 4" descr="Bilderesultat for nurse icon"/>
          <p:cNvSpPr>
            <a:spLocks noChangeAspect="1" noChangeArrowheads="1"/>
          </p:cNvSpPr>
          <p:nvPr/>
        </p:nvSpPr>
        <p:spPr bwMode="auto">
          <a:xfrm>
            <a:off x="155749" y="-144360"/>
            <a:ext cx="304796" cy="304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20" rIns="91438" bIns="45720" numCol="1" anchor="t" anchorCtr="0" compatLnSpc="1">
            <a:prstTxWarp prst="textNoShape">
              <a:avLst/>
            </a:prstTxWarp>
          </a:bodyPr>
          <a:lstStyle/>
          <a:p>
            <a:pPr defTabSz="457223"/>
            <a:endParaRPr lang="nb-NO" sz="3599">
              <a:solidFill>
                <a:prstClr val="black"/>
              </a:solidFill>
            </a:endParaRPr>
          </a:p>
        </p:txBody>
      </p:sp>
      <p:pic>
        <p:nvPicPr>
          <p:cNvPr id="22" name="Bilde 21"/>
          <p:cNvPicPr>
            <a:picLocks noChangeAspect="1"/>
          </p:cNvPicPr>
          <p:nvPr/>
        </p:nvPicPr>
        <p:blipFill>
          <a:blip r:embed="rId4"/>
          <a:stretch>
            <a:fillRect/>
          </a:stretch>
        </p:blipFill>
        <p:spPr>
          <a:xfrm>
            <a:off x="6498110" y="9519526"/>
            <a:ext cx="2151354" cy="2151354"/>
          </a:xfrm>
          <a:prstGeom prst="rect">
            <a:avLst/>
          </a:prstGeom>
        </p:spPr>
      </p:pic>
      <p:pic>
        <p:nvPicPr>
          <p:cNvPr id="23" name="Bilde 22"/>
          <p:cNvPicPr>
            <a:picLocks noChangeAspect="1"/>
          </p:cNvPicPr>
          <p:nvPr/>
        </p:nvPicPr>
        <p:blipFill>
          <a:blip r:embed="rId5"/>
          <a:stretch>
            <a:fillRect/>
          </a:stretch>
        </p:blipFill>
        <p:spPr>
          <a:xfrm>
            <a:off x="11273489" y="8257448"/>
            <a:ext cx="1905476" cy="1905476"/>
          </a:xfrm>
          <a:prstGeom prst="rect">
            <a:avLst/>
          </a:prstGeom>
        </p:spPr>
      </p:pic>
      <p:pic>
        <p:nvPicPr>
          <p:cNvPr id="24" name="Bilde 23"/>
          <p:cNvPicPr>
            <a:picLocks noChangeAspect="1"/>
          </p:cNvPicPr>
          <p:nvPr/>
        </p:nvPicPr>
        <p:blipFill>
          <a:blip r:embed="rId6"/>
          <a:stretch>
            <a:fillRect/>
          </a:stretch>
        </p:blipFill>
        <p:spPr>
          <a:xfrm>
            <a:off x="14339355" y="11052942"/>
            <a:ext cx="1891188" cy="1891188"/>
          </a:xfrm>
          <a:prstGeom prst="rect">
            <a:avLst/>
          </a:prstGeom>
        </p:spPr>
      </p:pic>
      <p:pic>
        <p:nvPicPr>
          <p:cNvPr id="26" name="Bilde 25"/>
          <p:cNvPicPr>
            <a:picLocks noChangeAspect="1"/>
          </p:cNvPicPr>
          <p:nvPr/>
        </p:nvPicPr>
        <p:blipFill>
          <a:blip r:embed="rId7"/>
          <a:stretch>
            <a:fillRect/>
          </a:stretch>
        </p:blipFill>
        <p:spPr>
          <a:xfrm>
            <a:off x="18126051" y="9518029"/>
            <a:ext cx="2152044" cy="2152044"/>
          </a:xfrm>
          <a:prstGeom prst="rect">
            <a:avLst/>
          </a:prstGeom>
        </p:spPr>
      </p:pic>
      <p:sp>
        <p:nvSpPr>
          <p:cNvPr id="27" name="Bøyd pil 26"/>
          <p:cNvSpPr/>
          <p:nvPr/>
        </p:nvSpPr>
        <p:spPr>
          <a:xfrm>
            <a:off x="7327126" y="8886340"/>
            <a:ext cx="3486100" cy="6476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nb-NO" sz="3599">
              <a:solidFill>
                <a:prstClr val="black"/>
              </a:solidFill>
            </a:endParaRPr>
          </a:p>
        </p:txBody>
      </p:sp>
      <p:sp>
        <p:nvSpPr>
          <p:cNvPr id="29" name="Bøyd pil 28"/>
          <p:cNvSpPr/>
          <p:nvPr/>
        </p:nvSpPr>
        <p:spPr>
          <a:xfrm flipV="1">
            <a:off x="7364513" y="11670879"/>
            <a:ext cx="6636578" cy="655311"/>
          </a:xfrm>
          <a:prstGeom prst="bentArrow">
            <a:avLst>
              <a:gd name="adj1" fmla="val 25000"/>
              <a:gd name="adj2" fmla="val 1773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nb-NO" sz="3599">
              <a:solidFill>
                <a:prstClr val="black"/>
              </a:solidFill>
            </a:endParaRPr>
          </a:p>
        </p:txBody>
      </p:sp>
      <p:sp>
        <p:nvSpPr>
          <p:cNvPr id="30" name="Bøyd pil 29"/>
          <p:cNvSpPr/>
          <p:nvPr/>
        </p:nvSpPr>
        <p:spPr>
          <a:xfrm>
            <a:off x="15284948" y="10438727"/>
            <a:ext cx="2328735" cy="5923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nb-NO" sz="3599">
              <a:solidFill>
                <a:prstClr val="black"/>
              </a:solidFill>
            </a:endParaRPr>
          </a:p>
        </p:txBody>
      </p:sp>
      <p:pic>
        <p:nvPicPr>
          <p:cNvPr id="1027" name="Bilde 1026"/>
          <p:cNvPicPr>
            <a:picLocks noChangeAspect="1"/>
          </p:cNvPicPr>
          <p:nvPr/>
        </p:nvPicPr>
        <p:blipFill>
          <a:blip r:embed="rId8"/>
          <a:stretch>
            <a:fillRect/>
          </a:stretch>
        </p:blipFill>
        <p:spPr>
          <a:xfrm>
            <a:off x="1146483" y="8909848"/>
            <a:ext cx="2143095" cy="2143095"/>
          </a:xfrm>
          <a:prstGeom prst="rect">
            <a:avLst/>
          </a:prstGeom>
        </p:spPr>
      </p:pic>
      <p:pic>
        <p:nvPicPr>
          <p:cNvPr id="1028" name="Bilde 1027"/>
          <p:cNvPicPr>
            <a:picLocks noChangeAspect="1"/>
          </p:cNvPicPr>
          <p:nvPr/>
        </p:nvPicPr>
        <p:blipFill>
          <a:blip r:embed="rId9"/>
          <a:stretch>
            <a:fillRect/>
          </a:stretch>
        </p:blipFill>
        <p:spPr>
          <a:xfrm>
            <a:off x="2484101" y="10438727"/>
            <a:ext cx="2143095" cy="2143095"/>
          </a:xfrm>
          <a:prstGeom prst="rect">
            <a:avLst/>
          </a:prstGeom>
        </p:spPr>
      </p:pic>
      <p:sp>
        <p:nvSpPr>
          <p:cNvPr id="4" name="Rektangel 3"/>
          <p:cNvSpPr/>
          <p:nvPr/>
        </p:nvSpPr>
        <p:spPr>
          <a:xfrm>
            <a:off x="990140" y="12742051"/>
            <a:ext cx="12188825" cy="707886"/>
          </a:xfrm>
          <a:prstGeom prst="rect">
            <a:avLst/>
          </a:prstGeom>
        </p:spPr>
        <p:txBody>
          <a:bodyPr>
            <a:spAutoFit/>
          </a:bodyPr>
          <a:lstStyle/>
          <a:p>
            <a:r>
              <a:rPr lang="nb-NO" sz="2000" b="1" dirty="0" smtClean="0"/>
              <a:t>*https</a:t>
            </a:r>
            <a:r>
              <a:rPr lang="nb-NO" sz="2000" b="1" dirty="0"/>
              <a:t>://www.fhi.no/nettpub/vaksinasjonsveilederen-for-helsepersonell/kunnskapsgrunnlag/influensavaksine-til-helsepersonell---kunnskapsgrunnlaget/</a:t>
            </a:r>
          </a:p>
        </p:txBody>
      </p:sp>
    </p:spTree>
    <p:extLst>
      <p:ext uri="{BB962C8B-B14F-4D97-AF65-F5344CB8AC3E}">
        <p14:creationId xmlns:p14="http://schemas.microsoft.com/office/powerpoint/2010/main" val="3750812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630922" y="1238336"/>
            <a:ext cx="15612221" cy="1600416"/>
          </a:xfrm>
        </p:spPr>
        <p:txBody>
          <a:bodyPr/>
          <a:lstStyle/>
          <a:p>
            <a:r>
              <a:rPr lang="nb-NO" dirty="0" smtClean="0">
                <a:solidFill>
                  <a:schemeClr val="tx1">
                    <a:lumMod val="65000"/>
                    <a:lumOff val="35000"/>
                  </a:schemeClr>
                </a:solidFill>
              </a:rPr>
              <a:t>Yrkesvaksinasjon - generelt</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982762" y="4027051"/>
            <a:ext cx="15612221" cy="1661993"/>
          </a:xfrm>
        </p:spPr>
        <p:txBody>
          <a:bodyPr/>
          <a:lstStyle/>
          <a:p>
            <a:endParaRPr lang="nb-NO" dirty="0" smtClean="0"/>
          </a:p>
          <a:p>
            <a:endParaRPr lang="nb-NO" dirty="0"/>
          </a:p>
        </p:txBody>
      </p:sp>
      <p:sp>
        <p:nvSpPr>
          <p:cNvPr id="5" name="TekstSylinder 4"/>
          <p:cNvSpPr txBox="1"/>
          <p:nvPr/>
        </p:nvSpPr>
        <p:spPr>
          <a:xfrm>
            <a:off x="1119162" y="4546600"/>
            <a:ext cx="22985438" cy="7971285"/>
          </a:xfrm>
          <a:prstGeom prst="rect">
            <a:avLst/>
          </a:prstGeom>
          <a:noFill/>
        </p:spPr>
        <p:txBody>
          <a:bodyPr wrap="square" rtlCol="0">
            <a:spAutoFit/>
          </a:bodyPr>
          <a:lstStyle/>
          <a:p>
            <a:r>
              <a:rPr lang="nb-NO" sz="7200" dirty="0">
                <a:solidFill>
                  <a:schemeClr val="bg1"/>
                </a:solidFill>
              </a:rPr>
              <a:t>Vaksinasjon av arbeidstakere kan ha et eller flere formål</a:t>
            </a:r>
            <a:r>
              <a:rPr lang="nb-NO" sz="7200" dirty="0" smtClean="0">
                <a:solidFill>
                  <a:schemeClr val="bg1"/>
                </a:solidFill>
              </a:rPr>
              <a:t>:</a:t>
            </a:r>
          </a:p>
          <a:p>
            <a:pPr lvl="7"/>
            <a:endParaRPr lang="nb-NO" sz="7200" dirty="0">
              <a:solidFill>
                <a:schemeClr val="bg1"/>
              </a:solidFill>
            </a:endParaRPr>
          </a:p>
          <a:p>
            <a:pPr marL="914400" indent="-914400">
              <a:buFont typeface="+mj-lt"/>
              <a:buAutoNum type="arabicPeriod"/>
            </a:pPr>
            <a:r>
              <a:rPr lang="nb-NO" sz="5400" dirty="0" smtClean="0">
                <a:solidFill>
                  <a:schemeClr val="bg1"/>
                </a:solidFill>
              </a:rPr>
              <a:t>Å </a:t>
            </a:r>
            <a:r>
              <a:rPr lang="nb-NO" sz="5400" dirty="0">
                <a:solidFill>
                  <a:schemeClr val="bg1"/>
                </a:solidFill>
              </a:rPr>
              <a:t>redusere yrkesrelatert risiko for sykdom hos arbeidstakeren selv 				         </a:t>
            </a:r>
            <a:r>
              <a:rPr lang="nb-NO" sz="5400" dirty="0" smtClean="0">
                <a:solidFill>
                  <a:schemeClr val="bg1"/>
                </a:solidFill>
              </a:rPr>
              <a:t>- – </a:t>
            </a:r>
            <a:r>
              <a:rPr lang="nb-NO" sz="5400" dirty="0">
                <a:solidFill>
                  <a:schemeClr val="bg1"/>
                </a:solidFill>
              </a:rPr>
              <a:t>direkte beskyttelse</a:t>
            </a:r>
          </a:p>
          <a:p>
            <a:r>
              <a:rPr lang="nb-NO" sz="5400" dirty="0">
                <a:solidFill>
                  <a:schemeClr val="bg1"/>
                </a:solidFill>
              </a:rPr>
              <a:t>2.   </a:t>
            </a:r>
            <a:r>
              <a:rPr lang="nb-NO" sz="5400" dirty="0" smtClean="0">
                <a:solidFill>
                  <a:schemeClr val="bg1"/>
                </a:solidFill>
              </a:rPr>
              <a:t>Å </a:t>
            </a:r>
            <a:r>
              <a:rPr lang="nb-NO" sz="5400" dirty="0">
                <a:solidFill>
                  <a:schemeClr val="bg1"/>
                </a:solidFill>
              </a:rPr>
              <a:t>hindre at arbeidstakere sprer smitte videre – indirekte beskyttelse. </a:t>
            </a:r>
          </a:p>
          <a:p>
            <a:r>
              <a:rPr lang="nb-NO" sz="5400" dirty="0">
                <a:solidFill>
                  <a:schemeClr val="bg1"/>
                </a:solidFill>
              </a:rPr>
              <a:t>3.   </a:t>
            </a:r>
            <a:r>
              <a:rPr lang="nb-NO" sz="5400" dirty="0" smtClean="0">
                <a:solidFill>
                  <a:schemeClr val="bg1"/>
                </a:solidFill>
              </a:rPr>
              <a:t>Å </a:t>
            </a:r>
            <a:r>
              <a:rPr lang="nb-NO" sz="5400" dirty="0">
                <a:solidFill>
                  <a:schemeClr val="bg1"/>
                </a:solidFill>
              </a:rPr>
              <a:t>redusere sykefravær, opprettholde beredskap og kapasitet.</a:t>
            </a:r>
          </a:p>
          <a:p>
            <a:endParaRPr lang="nb-NO" sz="5400" dirty="0">
              <a:solidFill>
                <a:schemeClr val="bg1"/>
              </a:solidFill>
            </a:endParaRPr>
          </a:p>
          <a:p>
            <a:r>
              <a:rPr lang="nb-NO" sz="5400" dirty="0">
                <a:solidFill>
                  <a:schemeClr val="bg1"/>
                </a:solidFill>
              </a:rPr>
              <a:t>Disse ulike begrunnelsene for vaksinasjon av ansatte reguleres av ulikt lovverk</a:t>
            </a:r>
            <a:r>
              <a:rPr lang="nb-NO" sz="4799" dirty="0"/>
              <a:t>.</a:t>
            </a:r>
          </a:p>
          <a:p>
            <a:endParaRPr lang="nb-NO" sz="4399" dirty="0" err="1"/>
          </a:p>
        </p:txBody>
      </p:sp>
    </p:spTree>
    <p:extLst>
      <p:ext uri="{BB962C8B-B14F-4D97-AF65-F5344CB8AC3E}">
        <p14:creationId xmlns:p14="http://schemas.microsoft.com/office/powerpoint/2010/main" val="15926455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ssholder for tekst 21"/>
          <p:cNvSpPr>
            <a:spLocks noGrp="1"/>
          </p:cNvSpPr>
          <p:nvPr>
            <p:ph type="body" sz="quarter" idx="13"/>
          </p:nvPr>
        </p:nvSpPr>
        <p:spPr/>
        <p:txBody>
          <a:bodyPr/>
          <a:lstStyle/>
          <a:p>
            <a:r>
              <a:rPr lang="nb-NO" b="1" dirty="0" smtClean="0"/>
              <a:t>5-10 </a:t>
            </a:r>
            <a:r>
              <a:rPr lang="nb-NO" b="1" dirty="0"/>
              <a:t>% </a:t>
            </a:r>
            <a:r>
              <a:rPr lang="nb-NO" dirty="0"/>
              <a:t>av alle voksne </a:t>
            </a:r>
          </a:p>
          <a:p>
            <a:r>
              <a:rPr lang="nb-NO" b="1" dirty="0"/>
              <a:t>20-30 % </a:t>
            </a:r>
            <a:r>
              <a:rPr lang="nb-NO" dirty="0"/>
              <a:t>av alle barn</a:t>
            </a:r>
          </a:p>
          <a:p>
            <a:r>
              <a:rPr lang="nb-NO" dirty="0"/>
              <a:t>Rundt </a:t>
            </a:r>
            <a:r>
              <a:rPr lang="nb-NO" b="1" dirty="0"/>
              <a:t>20 % </a:t>
            </a:r>
            <a:r>
              <a:rPr lang="nb-NO" dirty="0"/>
              <a:t>av </a:t>
            </a:r>
            <a:r>
              <a:rPr lang="nb-NO" dirty="0" smtClean="0"/>
              <a:t>helsepersonellet</a:t>
            </a:r>
            <a:endParaRPr lang="nb-NO" dirty="0"/>
          </a:p>
        </p:txBody>
      </p:sp>
      <p:sp>
        <p:nvSpPr>
          <p:cNvPr id="5" name="Tittel 4"/>
          <p:cNvSpPr>
            <a:spLocks noGrp="1"/>
          </p:cNvSpPr>
          <p:nvPr>
            <p:ph type="title"/>
          </p:nvPr>
        </p:nvSpPr>
        <p:spPr/>
        <p:txBody>
          <a:bodyPr/>
          <a:lstStyle/>
          <a:p>
            <a:r>
              <a:rPr lang="nb-NO" dirty="0" smtClean="0"/>
              <a:t>Influensa</a:t>
            </a:r>
            <a:r>
              <a:rPr lang="nb-NO" dirty="0"/>
              <a:t/>
            </a:r>
            <a:br>
              <a:rPr lang="nb-NO" dirty="0"/>
            </a:br>
            <a:endParaRPr lang="nb-NO" dirty="0"/>
          </a:p>
        </p:txBody>
      </p:sp>
      <p:sp>
        <p:nvSpPr>
          <p:cNvPr id="2" name="Plassholder for tekst 1"/>
          <p:cNvSpPr>
            <a:spLocks noGrp="1"/>
          </p:cNvSpPr>
          <p:nvPr>
            <p:ph type="body" sz="quarter" idx="11"/>
          </p:nvPr>
        </p:nvSpPr>
        <p:spPr>
          <a:xfrm>
            <a:off x="2030653" y="3291127"/>
            <a:ext cx="9697522" cy="846386"/>
          </a:xfrm>
        </p:spPr>
        <p:txBody>
          <a:bodyPr/>
          <a:lstStyle/>
          <a:p>
            <a:r>
              <a:rPr lang="nb-NO" b="1" dirty="0" smtClean="0"/>
              <a:t>Mange får influensa hvert år</a:t>
            </a:r>
            <a:endParaRPr lang="nb-NO" b="1"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3825" y="928762"/>
            <a:ext cx="4648352" cy="6417501"/>
          </a:xfrm>
          <a:prstGeom prst="rect">
            <a:avLst/>
          </a:prstGeom>
        </p:spPr>
      </p:pic>
      <p:pic>
        <p:nvPicPr>
          <p:cNvPr id="9" name="Bilde 8"/>
          <p:cNvPicPr>
            <a:picLocks noChangeAspect="1"/>
          </p:cNvPicPr>
          <p:nvPr/>
        </p:nvPicPr>
        <p:blipFill rotWithShape="1">
          <a:blip r:embed="rId4">
            <a:extLst>
              <a:ext uri="{28A0092B-C50C-407E-A947-70E740481C1C}">
                <a14:useLocalDpi xmlns:a14="http://schemas.microsoft.com/office/drawing/2010/main" val="0"/>
              </a:ext>
            </a:extLst>
          </a:blip>
          <a:srcRect l="3141" t="7753" r="2290"/>
          <a:stretch/>
        </p:blipFill>
        <p:spPr>
          <a:xfrm>
            <a:off x="9893808" y="5029200"/>
            <a:ext cx="13770864" cy="8276200"/>
          </a:xfrm>
          <a:prstGeom prst="rect">
            <a:avLst/>
          </a:prstGeom>
        </p:spPr>
      </p:pic>
      <p:sp>
        <p:nvSpPr>
          <p:cNvPr id="4" name="Plassholder for tekst 3"/>
          <p:cNvSpPr>
            <a:spLocks noGrp="1"/>
          </p:cNvSpPr>
          <p:nvPr>
            <p:ph type="body" sz="quarter" idx="16"/>
          </p:nvPr>
        </p:nvSpPr>
        <p:spPr>
          <a:xfrm>
            <a:off x="14789585" y="5019590"/>
            <a:ext cx="4801745" cy="553998"/>
          </a:xfrm>
        </p:spPr>
        <p:txBody>
          <a:bodyPr/>
          <a:lstStyle/>
          <a:p>
            <a:r>
              <a:rPr lang="nb-NO" sz="3600" dirty="0"/>
              <a:t>Legebesøk for </a:t>
            </a:r>
            <a:r>
              <a:rPr lang="nb-NO" sz="3600" dirty="0" smtClean="0"/>
              <a:t>influensa:</a:t>
            </a:r>
            <a:endParaRPr lang="nb-NO" sz="3600" dirty="0"/>
          </a:p>
        </p:txBody>
      </p:sp>
      <p:grpSp>
        <p:nvGrpSpPr>
          <p:cNvPr id="10" name="Gruppe 9"/>
          <p:cNvGrpSpPr/>
          <p:nvPr/>
        </p:nvGrpSpPr>
        <p:grpSpPr>
          <a:xfrm>
            <a:off x="1449795" y="12280830"/>
            <a:ext cx="1581331" cy="768846"/>
            <a:chOff x="1449795" y="12280830"/>
            <a:chExt cx="1581331" cy="768846"/>
          </a:xfrm>
        </p:grpSpPr>
        <p:sp>
          <p:nvSpPr>
            <p:cNvPr id="11" name="Rektangel 10"/>
            <p:cNvSpPr/>
            <p:nvPr/>
          </p:nvSpPr>
          <p:spPr>
            <a:xfrm>
              <a:off x="1737722" y="12476601"/>
              <a:ext cx="1005479" cy="552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795" y="12280830"/>
              <a:ext cx="1581331" cy="768846"/>
            </a:xfrm>
            <a:prstGeom prst="rect">
              <a:avLst/>
            </a:prstGeom>
          </p:spPr>
        </p:pic>
      </p:grpSp>
    </p:spTree>
    <p:extLst>
      <p:ext uri="{BB962C8B-B14F-4D97-AF65-F5344CB8AC3E}">
        <p14:creationId xmlns:p14="http://schemas.microsoft.com/office/powerpoint/2010/main" val="3323947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944928" y="3578130"/>
            <a:ext cx="9339369" cy="770574"/>
          </a:xfrm>
        </p:spPr>
        <p:txBody>
          <a:bodyPr>
            <a:normAutofit fontScale="92500"/>
          </a:bodyPr>
          <a:lstStyle/>
          <a:p>
            <a:pPr marL="0" indent="0">
              <a:lnSpc>
                <a:spcPct val="100000"/>
              </a:lnSpc>
              <a:spcAft>
                <a:spcPts val="1200"/>
              </a:spcAft>
              <a:buNone/>
            </a:pPr>
            <a:r>
              <a:rPr lang="nb-NO" dirty="0" smtClean="0"/>
              <a:t>Rundt 7 600 på sykehus med influensa i 2017-18*</a:t>
            </a:r>
          </a:p>
        </p:txBody>
      </p:sp>
      <p:sp>
        <p:nvSpPr>
          <p:cNvPr id="5" name="Tittel 4"/>
          <p:cNvSpPr>
            <a:spLocks noGrp="1"/>
          </p:cNvSpPr>
          <p:nvPr>
            <p:ph type="title"/>
          </p:nvPr>
        </p:nvSpPr>
        <p:spPr/>
        <p:txBody>
          <a:bodyPr/>
          <a:lstStyle/>
          <a:p>
            <a:r>
              <a:rPr lang="nb-NO" smtClean="0"/>
              <a:t>Sykehusinnleggelser</a:t>
            </a:r>
            <a:endParaRPr lang="nb-NO"/>
          </a:p>
        </p:txBody>
      </p:sp>
      <p:sp>
        <p:nvSpPr>
          <p:cNvPr id="12" name="TekstSylinder 11"/>
          <p:cNvSpPr txBox="1"/>
          <p:nvPr/>
        </p:nvSpPr>
        <p:spPr>
          <a:xfrm>
            <a:off x="18309209" y="13066530"/>
            <a:ext cx="6071616" cy="365760"/>
          </a:xfrm>
          <a:prstGeom prst="rect">
            <a:avLst/>
          </a:prstGeom>
          <a:noFill/>
        </p:spPr>
        <p:txBody>
          <a:bodyPr wrap="square" rtlCol="0">
            <a:spAutoFit/>
          </a:bodyPr>
          <a:lstStyle/>
          <a:p>
            <a:r>
              <a:rPr lang="nb-NO" i="1" dirty="0" smtClean="0"/>
              <a:t>*Dagens overvåkingssystem dekker </a:t>
            </a:r>
            <a:r>
              <a:rPr lang="nb-NO" i="1" dirty="0" err="1" smtClean="0"/>
              <a:t>ca</a:t>
            </a:r>
            <a:r>
              <a:rPr lang="nb-NO" i="1" dirty="0" smtClean="0"/>
              <a:t> 60 % av befolkningen.</a:t>
            </a:r>
            <a:endParaRPr lang="nb-NO" i="1" dirty="0"/>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928" y="11967984"/>
            <a:ext cx="1581331" cy="768846"/>
          </a:xfrm>
          <a:prstGeom prst="rect">
            <a:avLst/>
          </a:prstGeom>
        </p:spPr>
      </p:pic>
      <p:sp>
        <p:nvSpPr>
          <p:cNvPr id="14" name="Plassholder for tekst 1"/>
          <p:cNvSpPr>
            <a:spLocks noGrp="1"/>
          </p:cNvSpPr>
          <p:nvPr>
            <p:ph type="body" sz="quarter" idx="13"/>
          </p:nvPr>
        </p:nvSpPr>
        <p:spPr>
          <a:xfrm>
            <a:off x="12544885" y="3631881"/>
            <a:ext cx="10926338" cy="716823"/>
          </a:xfrm>
        </p:spPr>
        <p:txBody>
          <a:bodyPr/>
          <a:lstStyle/>
          <a:p>
            <a:pPr marL="0" indent="0">
              <a:lnSpc>
                <a:spcPts val="4500"/>
              </a:lnSpc>
              <a:buNone/>
            </a:pPr>
            <a:r>
              <a:rPr lang="nb-NO" dirty="0" smtClean="0"/>
              <a:t>Ofte de yngste og de eldste som rammes hardest</a:t>
            </a:r>
          </a:p>
        </p:txBody>
      </p:sp>
      <p:grpSp>
        <p:nvGrpSpPr>
          <p:cNvPr id="7" name="Gruppe 6"/>
          <p:cNvGrpSpPr/>
          <p:nvPr/>
        </p:nvGrpSpPr>
        <p:grpSpPr>
          <a:xfrm>
            <a:off x="4733698" y="4575155"/>
            <a:ext cx="16611319" cy="8264924"/>
            <a:chOff x="5544468" y="4575155"/>
            <a:chExt cx="16611319" cy="8264924"/>
          </a:xfrm>
        </p:grpSpPr>
        <p:pic>
          <p:nvPicPr>
            <p:cNvPr id="3" name="Bilde 2"/>
            <p:cNvPicPr>
              <a:picLocks noChangeAspect="1"/>
            </p:cNvPicPr>
            <p:nvPr/>
          </p:nvPicPr>
          <p:blipFill rotWithShape="1">
            <a:blip r:embed="rId4">
              <a:extLst>
                <a:ext uri="{28A0092B-C50C-407E-A947-70E740481C1C}">
                  <a14:useLocalDpi xmlns:a14="http://schemas.microsoft.com/office/drawing/2010/main" val="0"/>
                </a:ext>
              </a:extLst>
            </a:blip>
            <a:srcRect l="2286" t="6925" r="3419" b="4132"/>
            <a:stretch/>
          </p:blipFill>
          <p:spPr>
            <a:xfrm>
              <a:off x="5544468" y="4575155"/>
              <a:ext cx="14000834" cy="8264924"/>
            </a:xfrm>
            <a:prstGeom prst="rect">
              <a:avLst/>
            </a:prstGeom>
          </p:spPr>
        </p:pic>
        <p:pic>
          <p:nvPicPr>
            <p:cNvPr id="9" name="Bilde 8"/>
            <p:cNvPicPr>
              <a:picLocks noChangeAspect="1"/>
            </p:cNvPicPr>
            <p:nvPr/>
          </p:nvPicPr>
          <p:blipFill rotWithShape="1">
            <a:blip r:embed="rId4">
              <a:extLst>
                <a:ext uri="{28A0092B-C50C-407E-A947-70E740481C1C}">
                  <a14:useLocalDpi xmlns:a14="http://schemas.microsoft.com/office/drawing/2010/main" val="0"/>
                </a:ext>
              </a:extLst>
            </a:blip>
            <a:srcRect l="14170" t="6925" r="72528" b="66353"/>
            <a:stretch/>
          </p:blipFill>
          <p:spPr>
            <a:xfrm>
              <a:off x="20180683" y="4999243"/>
              <a:ext cx="1975104" cy="2483114"/>
            </a:xfrm>
            <a:prstGeom prst="rect">
              <a:avLst/>
            </a:prstGeom>
          </p:spPr>
        </p:pic>
      </p:grpSp>
      <p:sp>
        <p:nvSpPr>
          <p:cNvPr id="6" name="Rektangel 5"/>
          <p:cNvSpPr/>
          <p:nvPr/>
        </p:nvSpPr>
        <p:spPr>
          <a:xfrm>
            <a:off x="6528816" y="4614554"/>
            <a:ext cx="2084832" cy="2481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647773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828800" y="4346046"/>
            <a:ext cx="17358220" cy="1015663"/>
          </a:xfrm>
        </p:spPr>
        <p:txBody>
          <a:bodyPr/>
          <a:lstStyle/>
          <a:p>
            <a:pPr lvl="0">
              <a:buClr>
                <a:srgbClr val="EE756A"/>
              </a:buClr>
            </a:pPr>
            <a:r>
              <a:rPr lang="nb-NO" sz="6600" b="1" dirty="0" err="1"/>
              <a:t>Ca</a:t>
            </a:r>
            <a:r>
              <a:rPr lang="nb-NO" sz="6600" b="1" dirty="0"/>
              <a:t> 900 influensarelaterte dødsfall i Norge </a:t>
            </a:r>
            <a:r>
              <a:rPr lang="nb-NO" sz="6600" b="1" dirty="0" smtClean="0"/>
              <a:t>årlig</a:t>
            </a:r>
            <a:endParaRPr lang="nb-NO" sz="6600" b="1" dirty="0"/>
          </a:p>
        </p:txBody>
      </p:sp>
      <p:sp>
        <p:nvSpPr>
          <p:cNvPr id="3" name="Plassholder for tekst 2"/>
          <p:cNvSpPr>
            <a:spLocks noGrp="1"/>
          </p:cNvSpPr>
          <p:nvPr>
            <p:ph type="body" sz="quarter" idx="14"/>
          </p:nvPr>
        </p:nvSpPr>
        <p:spPr>
          <a:xfrm>
            <a:off x="1828800" y="6296874"/>
            <a:ext cx="20449309" cy="4293483"/>
          </a:xfrm>
        </p:spPr>
        <p:txBody>
          <a:bodyPr/>
          <a:lstStyle/>
          <a:p>
            <a:pPr marL="685800" indent="-685800">
              <a:lnSpc>
                <a:spcPts val="4500"/>
              </a:lnSpc>
              <a:buFont typeface="Arial" panose="020B0604020202020204" pitchFamily="34" charset="0"/>
              <a:buChar char="•"/>
            </a:pPr>
            <a:r>
              <a:rPr lang="nb-NO" dirty="0"/>
              <a:t>Størst risiko for eldre (65+) og personer i </a:t>
            </a:r>
            <a:r>
              <a:rPr lang="nb-NO" dirty="0" smtClean="0"/>
              <a:t>risikogruppene</a:t>
            </a:r>
            <a:br>
              <a:rPr lang="nb-NO" dirty="0" smtClean="0"/>
            </a:br>
            <a:endParaRPr lang="nb-NO" dirty="0"/>
          </a:p>
          <a:p>
            <a:pPr marL="685800" indent="-685800">
              <a:lnSpc>
                <a:spcPts val="4500"/>
              </a:lnSpc>
              <a:buFont typeface="Arial" panose="020B0604020202020204" pitchFamily="34" charset="0"/>
              <a:buChar char="•"/>
            </a:pPr>
            <a:r>
              <a:rPr lang="nb-NO" dirty="0"/>
              <a:t>Blant dem under 65 år har risikogruppene </a:t>
            </a:r>
            <a:r>
              <a:rPr lang="nb-NO" dirty="0" err="1"/>
              <a:t>ca</a:t>
            </a:r>
            <a:r>
              <a:rPr lang="nb-NO" dirty="0"/>
              <a:t> 11 ganger så stor risiko for å dø av influensa som de som ikke tilhører risikogruppene </a:t>
            </a:r>
            <a:r>
              <a:rPr lang="nb-NO" dirty="0" smtClean="0"/>
              <a:t/>
            </a:r>
            <a:br>
              <a:rPr lang="nb-NO" dirty="0" smtClean="0"/>
            </a:br>
            <a:endParaRPr lang="nb-NO" dirty="0"/>
          </a:p>
          <a:p>
            <a:pPr marL="685800" indent="-685800">
              <a:lnSpc>
                <a:spcPts val="4500"/>
              </a:lnSpc>
              <a:buFont typeface="Arial" panose="020B0604020202020204" pitchFamily="34" charset="0"/>
              <a:buChar char="•"/>
            </a:pPr>
            <a:r>
              <a:rPr lang="nb-NO" dirty="0"/>
              <a:t>I sjeldne tilfeller ser man dødsfall hos ellers friske personer, også barn</a:t>
            </a:r>
          </a:p>
          <a:p>
            <a:endParaRPr lang="nb-NO" dirty="0"/>
          </a:p>
        </p:txBody>
      </p:sp>
      <p:sp>
        <p:nvSpPr>
          <p:cNvPr id="4" name="Rektangel 3"/>
          <p:cNvSpPr/>
          <p:nvPr/>
        </p:nvSpPr>
        <p:spPr>
          <a:xfrm>
            <a:off x="2660073" y="1118657"/>
            <a:ext cx="10054302" cy="1692771"/>
          </a:xfrm>
          <a:prstGeom prst="rect">
            <a:avLst/>
          </a:prstGeom>
        </p:spPr>
        <p:txBody>
          <a:bodyPr wrap="square">
            <a:spAutoFit/>
          </a:bodyPr>
          <a:lstStyle/>
          <a:p>
            <a:r>
              <a:rPr lang="nb-NO" sz="10400" dirty="0">
                <a:solidFill>
                  <a:schemeClr val="tx1">
                    <a:lumMod val="65000"/>
                    <a:lumOff val="35000"/>
                  </a:schemeClr>
                </a:solidFill>
              </a:rPr>
              <a:t>Dødelighet</a:t>
            </a:r>
            <a:r>
              <a:rPr lang="nb-NO" sz="6600" dirty="0" smtClean="0"/>
              <a:t> </a:t>
            </a:r>
            <a:endParaRPr lang="nb-NO" sz="6600" dirty="0"/>
          </a:p>
        </p:txBody>
      </p:sp>
      <p:grpSp>
        <p:nvGrpSpPr>
          <p:cNvPr id="5" name="Gruppe 4"/>
          <p:cNvGrpSpPr/>
          <p:nvPr/>
        </p:nvGrpSpPr>
        <p:grpSpPr>
          <a:xfrm>
            <a:off x="561110" y="10037618"/>
            <a:ext cx="23819716" cy="3025758"/>
            <a:chOff x="1449796" y="7148945"/>
            <a:chExt cx="22179131" cy="5112328"/>
          </a:xfrm>
        </p:grpSpPr>
        <p:pic>
          <p:nvPicPr>
            <p:cNvPr id="6" name="Bilde 5"/>
            <p:cNvPicPr>
              <a:picLocks noChangeAspect="1"/>
            </p:cNvPicPr>
            <p:nvPr/>
          </p:nvPicPr>
          <p:blipFill rotWithShape="1">
            <a:blip r:embed="rId3">
              <a:extLst>
                <a:ext uri="{28A0092B-C50C-407E-A947-70E740481C1C}">
                  <a14:useLocalDpi xmlns:a14="http://schemas.microsoft.com/office/drawing/2010/main" val="0"/>
                </a:ext>
              </a:extLst>
            </a:blip>
            <a:srcRect l="2712" t="3210" r="3817" b="11542"/>
            <a:stretch/>
          </p:blipFill>
          <p:spPr>
            <a:xfrm>
              <a:off x="1449796" y="7294418"/>
              <a:ext cx="21609319" cy="4966855"/>
            </a:xfrm>
            <a:prstGeom prst="rect">
              <a:avLst/>
            </a:prstGeom>
          </p:spPr>
        </p:pic>
        <p:sp>
          <p:nvSpPr>
            <p:cNvPr id="7" name="Rektangel 6"/>
            <p:cNvSpPr/>
            <p:nvPr/>
          </p:nvSpPr>
          <p:spPr>
            <a:xfrm>
              <a:off x="19701164" y="7148945"/>
              <a:ext cx="3927763" cy="118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1709851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2030651" y="6005946"/>
            <a:ext cx="21244985" cy="5920870"/>
          </a:xfrm>
        </p:spPr>
        <p:txBody>
          <a:bodyPr/>
          <a:lstStyle/>
          <a:p>
            <a:pPr marL="685800" indent="-685800">
              <a:lnSpc>
                <a:spcPct val="150000"/>
              </a:lnSpc>
              <a:buFont typeface="Arial" panose="020B0604020202020204" pitchFamily="34" charset="0"/>
              <a:buChar char="•"/>
            </a:pPr>
            <a:r>
              <a:rPr lang="nb-NO" dirty="0"/>
              <a:t>Utbrudd av influensa i helseinstitusjon er varslingspliktig etter MSIS-</a:t>
            </a:r>
            <a:r>
              <a:rPr lang="nb-NO" dirty="0" err="1"/>
              <a:t>forskriften</a:t>
            </a:r>
            <a:r>
              <a:rPr lang="nb-NO" dirty="0"/>
              <a:t> § 3-4</a:t>
            </a:r>
          </a:p>
          <a:p>
            <a:pPr marL="685800" indent="-685800">
              <a:lnSpc>
                <a:spcPct val="150000"/>
              </a:lnSpc>
              <a:buFont typeface="Arial" panose="020B0604020202020204" pitchFamily="34" charset="0"/>
              <a:buChar char="•"/>
            </a:pPr>
            <a:r>
              <a:rPr lang="nb-NO" dirty="0"/>
              <a:t>Varsles til kommuneoverlegen og fylkesmannen i VESUV </a:t>
            </a:r>
          </a:p>
          <a:p>
            <a:pPr marL="685800" indent="-685800">
              <a:lnSpc>
                <a:spcPct val="150000"/>
              </a:lnSpc>
              <a:buFont typeface="Arial" panose="020B0604020202020204" pitchFamily="34" charset="0"/>
              <a:buChar char="•"/>
            </a:pPr>
            <a:r>
              <a:rPr lang="nb-NO" dirty="0"/>
              <a:t>2018/2019:  14 antall utbrudd rapportert per 19.03.19</a:t>
            </a:r>
          </a:p>
          <a:p>
            <a:endParaRPr lang="nb-NO" dirty="0"/>
          </a:p>
        </p:txBody>
      </p:sp>
      <p:sp>
        <p:nvSpPr>
          <p:cNvPr id="4" name="Tittel 4"/>
          <p:cNvSpPr txBox="1">
            <a:spLocks/>
          </p:cNvSpPr>
          <p:nvPr/>
        </p:nvSpPr>
        <p:spPr>
          <a:xfrm>
            <a:off x="2030651" y="1310379"/>
            <a:ext cx="21028462" cy="1288045"/>
          </a:xfrm>
          <a:prstGeom prst="rect">
            <a:avLst/>
          </a:prstGeom>
        </p:spPr>
        <p:txBody>
          <a:bodyPr/>
          <a:lstStyle>
            <a:lvl1pPr algn="l" defTabSz="1828526" rtl="0" eaLnBrk="1" latinLnBrk="0" hangingPunct="1">
              <a:lnSpc>
                <a:spcPct val="90000"/>
              </a:lnSpc>
              <a:spcBef>
                <a:spcPct val="0"/>
              </a:spcBef>
              <a:buNone/>
              <a:defRPr sz="9300" kern="1200">
                <a:solidFill>
                  <a:schemeClr val="accent6"/>
                </a:solidFill>
                <a:latin typeface="+mj-lt"/>
                <a:ea typeface="+mj-ea"/>
                <a:cs typeface="+mj-cs"/>
              </a:defRPr>
            </a:lvl1pPr>
          </a:lstStyle>
          <a:p>
            <a:r>
              <a:rPr lang="nb-NO" sz="10400" dirty="0">
                <a:solidFill>
                  <a:schemeClr val="tx1">
                    <a:lumMod val="65000"/>
                    <a:lumOff val="35000"/>
                  </a:schemeClr>
                </a:solidFill>
                <a:latin typeface="+mn-lt"/>
                <a:ea typeface="+mn-ea"/>
                <a:cs typeface="+mn-cs"/>
              </a:rPr>
              <a:t>Varsling av utbrudd</a:t>
            </a:r>
          </a:p>
        </p:txBody>
      </p:sp>
      <p:sp>
        <p:nvSpPr>
          <p:cNvPr id="7" name="Plassholder for tekst 5"/>
          <p:cNvSpPr txBox="1">
            <a:spLocks/>
          </p:cNvSpPr>
          <p:nvPr/>
        </p:nvSpPr>
        <p:spPr>
          <a:xfrm>
            <a:off x="2030651" y="4156364"/>
            <a:ext cx="16236567" cy="1558636"/>
          </a:xfrm>
          <a:prstGeom prst="rect">
            <a:avLst/>
          </a:prstGeom>
        </p:spPr>
        <p:txBody>
          <a:bodyPr/>
          <a:lstStyle>
            <a:lvl1pPr marL="360000" indent="-360000" algn="l" defTabSz="1828526" rtl="0" eaLnBrk="1" latinLnBrk="0" hangingPunct="1">
              <a:lnSpc>
                <a:spcPct val="120000"/>
              </a:lnSpc>
              <a:spcBef>
                <a:spcPts val="0"/>
              </a:spcBef>
              <a:spcAft>
                <a:spcPts val="1300"/>
              </a:spcAft>
              <a:buClr>
                <a:schemeClr val="accent4"/>
              </a:buClr>
              <a:buSzPct val="100000"/>
              <a:buFontTx/>
              <a:buBlip>
                <a:blip r:embed="rId3"/>
              </a:buBlip>
              <a:defRPr sz="3800" kern="1200">
                <a:solidFill>
                  <a:schemeClr val="dk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3"/>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3"/>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3"/>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3"/>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6600" b="1" dirty="0" smtClean="0">
                <a:solidFill>
                  <a:schemeClr val="bg1"/>
                </a:solidFill>
              </a:rPr>
              <a:t> i </a:t>
            </a:r>
            <a:r>
              <a:rPr lang="nb-NO" sz="6600" b="1" dirty="0">
                <a:solidFill>
                  <a:schemeClr val="bg1"/>
                </a:solidFill>
              </a:rPr>
              <a:t>sykehjem og sykehus til FHI via VESUV</a:t>
            </a:r>
          </a:p>
        </p:txBody>
      </p:sp>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25572" y="8520544"/>
            <a:ext cx="5039551" cy="3760285"/>
          </a:xfrm>
          <a:prstGeom prst="rect">
            <a:avLst/>
          </a:prstGeom>
        </p:spPr>
      </p:pic>
    </p:spTree>
    <p:extLst>
      <p:ext uri="{BB962C8B-B14F-4D97-AF65-F5344CB8AC3E}">
        <p14:creationId xmlns:p14="http://schemas.microsoft.com/office/powerpoint/2010/main" val="28639473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2369453" y="6483911"/>
            <a:ext cx="15612221" cy="4385816"/>
          </a:xfrm>
        </p:spPr>
        <p:txBody>
          <a:bodyPr/>
          <a:lstStyle/>
          <a:p>
            <a:pPr marL="685800" indent="-685800">
              <a:spcBef>
                <a:spcPts val="3600"/>
              </a:spcBef>
              <a:buFont typeface="Arial" panose="020B0604020202020204" pitchFamily="34" charset="0"/>
              <a:buChar char="•"/>
            </a:pPr>
            <a:r>
              <a:rPr lang="nb-NO" dirty="0"/>
              <a:t>beskytte den enkelte direkte  </a:t>
            </a:r>
            <a:r>
              <a:rPr lang="nb-NO" dirty="0" smtClean="0"/>
              <a:t>(</a:t>
            </a:r>
            <a:r>
              <a:rPr lang="nb-NO" b="1" dirty="0"/>
              <a:t>risikogrupper</a:t>
            </a:r>
            <a:r>
              <a:rPr lang="nb-NO" dirty="0"/>
              <a:t>, svinerøktere)</a:t>
            </a:r>
          </a:p>
          <a:p>
            <a:pPr marL="685800" indent="-685800">
              <a:spcBef>
                <a:spcPts val="1800"/>
              </a:spcBef>
              <a:buFont typeface="Arial" panose="020B0604020202020204" pitchFamily="34" charset="0"/>
              <a:buChar char="•"/>
            </a:pPr>
            <a:r>
              <a:rPr lang="nb-NO" dirty="0"/>
              <a:t>hindre smitte fra omgivelser  </a:t>
            </a:r>
            <a:r>
              <a:rPr lang="nb-NO" dirty="0" smtClean="0"/>
              <a:t>(</a:t>
            </a:r>
            <a:r>
              <a:rPr lang="nb-NO" b="1" dirty="0"/>
              <a:t>helsepersonell</a:t>
            </a:r>
            <a:r>
              <a:rPr lang="nb-NO" dirty="0"/>
              <a:t>, nærkontakter til immunsvekkede)</a:t>
            </a:r>
          </a:p>
          <a:p>
            <a:endParaRPr lang="nb-NO" dirty="0"/>
          </a:p>
        </p:txBody>
      </p:sp>
      <p:sp>
        <p:nvSpPr>
          <p:cNvPr id="4" name="Rektangel 3"/>
          <p:cNvSpPr/>
          <p:nvPr/>
        </p:nvSpPr>
        <p:spPr>
          <a:xfrm>
            <a:off x="1169182" y="1184565"/>
            <a:ext cx="19176218" cy="1692771"/>
          </a:xfrm>
          <a:prstGeom prst="rect">
            <a:avLst/>
          </a:prstGeom>
        </p:spPr>
        <p:txBody>
          <a:bodyPr wrap="square">
            <a:spAutoFit/>
          </a:bodyPr>
          <a:lstStyle/>
          <a:p>
            <a:r>
              <a:rPr lang="nb-NO" sz="10400" dirty="0">
                <a:solidFill>
                  <a:schemeClr val="tx1">
                    <a:lumMod val="65000"/>
                    <a:lumOff val="35000"/>
                  </a:schemeClr>
                </a:solidFill>
              </a:rPr>
              <a:t>Influensavaksinasjonsprogrammet</a:t>
            </a:r>
          </a:p>
        </p:txBody>
      </p:sp>
      <p:sp>
        <p:nvSpPr>
          <p:cNvPr id="5" name="Plassholder for tekst 15"/>
          <p:cNvSpPr>
            <a:spLocks noGrp="1"/>
          </p:cNvSpPr>
          <p:nvPr>
            <p:ph type="body" sz="quarter" idx="13"/>
          </p:nvPr>
        </p:nvSpPr>
        <p:spPr>
          <a:xfrm>
            <a:off x="2369453" y="4196982"/>
            <a:ext cx="15612221" cy="1600438"/>
          </a:xfrm>
        </p:spPr>
        <p:txBody>
          <a:bodyPr/>
          <a:lstStyle/>
          <a:p>
            <a:r>
              <a:rPr lang="nb-NO" sz="4200" b="1" dirty="0"/>
              <a:t>Formålet med influensavaksinasjonsprogrammet er </a:t>
            </a:r>
            <a:r>
              <a:rPr lang="nb-NO" sz="4200" b="1" dirty="0" smtClean="0"/>
              <a:t>å </a:t>
            </a:r>
            <a:r>
              <a:rPr lang="nb-NO" sz="4200" b="1" dirty="0"/>
              <a:t>hindre alvorlig sykdom og død, </a:t>
            </a:r>
            <a:r>
              <a:rPr lang="nb-NO" sz="4200" b="1" dirty="0" smtClean="0"/>
              <a:t>ved </a:t>
            </a:r>
            <a:r>
              <a:rPr lang="nb-NO" sz="4200" b="1" dirty="0"/>
              <a:t>å:</a:t>
            </a:r>
          </a:p>
        </p:txBody>
      </p:sp>
      <p:sp>
        <p:nvSpPr>
          <p:cNvPr id="6" name="TekstSylinder 5"/>
          <p:cNvSpPr txBox="1"/>
          <p:nvPr/>
        </p:nvSpPr>
        <p:spPr>
          <a:xfrm>
            <a:off x="2369453" y="11079164"/>
            <a:ext cx="20065731" cy="954107"/>
          </a:xfrm>
          <a:prstGeom prst="rect">
            <a:avLst/>
          </a:prstGeom>
          <a:noFill/>
        </p:spPr>
        <p:txBody>
          <a:bodyPr wrap="square" rtlCol="0">
            <a:spAutoFit/>
          </a:bodyPr>
          <a:lstStyle/>
          <a:p>
            <a:r>
              <a:rPr lang="nb-NO" sz="2800" dirty="0" smtClean="0">
                <a:latin typeface="+mn-lt"/>
              </a:rPr>
              <a:t>*Hjemlet </a:t>
            </a:r>
            <a:r>
              <a:rPr lang="nb-NO" sz="2800" dirty="0">
                <a:latin typeface="+mn-lt"/>
              </a:rPr>
              <a:t>i Smittevernloven, </a:t>
            </a:r>
            <a:r>
              <a:rPr lang="nb-NO" sz="2800" dirty="0" smtClean="0">
                <a:latin typeface="+mn-lt"/>
              </a:rPr>
              <a:t>Forskrift </a:t>
            </a:r>
            <a:r>
              <a:rPr lang="nb-NO" sz="2800" dirty="0">
                <a:latin typeface="+mn-lt"/>
              </a:rPr>
              <a:t>om nasjonalt </a:t>
            </a:r>
            <a:r>
              <a:rPr lang="nb-NO" sz="2800" dirty="0" smtClean="0">
                <a:latin typeface="+mn-lt"/>
              </a:rPr>
              <a:t>vaksinasjonsprogram § 3 og § 5, som bl.a. fastsetter Folkehelseinstituttets ansvar for å gi faglige retningslinjer for målgrupper for vaksinasjon.</a:t>
            </a:r>
            <a:endParaRPr lang="nb-NO" sz="2800" dirty="0">
              <a:latin typeface="+mn-lt"/>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9562" y="4486384"/>
            <a:ext cx="4892841" cy="7069833"/>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9888" y="8685360"/>
            <a:ext cx="3239347" cy="2289086"/>
          </a:xfrm>
          <a:prstGeom prst="rect">
            <a:avLst/>
          </a:prstGeom>
        </p:spPr>
      </p:pic>
    </p:spTree>
    <p:extLst>
      <p:ext uri="{BB962C8B-B14F-4D97-AF65-F5344CB8AC3E}">
        <p14:creationId xmlns:p14="http://schemas.microsoft.com/office/powerpoint/2010/main" val="1095373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2184293" y="1188894"/>
            <a:ext cx="15611995" cy="1600416"/>
          </a:xfrm>
        </p:spPr>
        <p:txBody>
          <a:bodyPr/>
          <a:lstStyle/>
          <a:p>
            <a:r>
              <a:rPr lang="nb-NO" dirty="0" smtClean="0">
                <a:solidFill>
                  <a:schemeClr val="tx1">
                    <a:lumMod val="65000"/>
                    <a:lumOff val="35000"/>
                  </a:schemeClr>
                </a:solidFill>
              </a:rPr>
              <a:t>Meslinger</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655478" y="3637090"/>
            <a:ext cx="5787542" cy="8309967"/>
          </a:xfrm>
        </p:spPr>
        <p:txBody>
          <a:bodyPr/>
          <a:lstStyle/>
          <a:p>
            <a:endParaRPr lang="nb-NO" dirty="0" smtClean="0"/>
          </a:p>
          <a:p>
            <a:pPr marL="685835" indent="-685835">
              <a:buFont typeface="Arial" panose="020B0604020202020204" pitchFamily="34" charset="0"/>
              <a:buChar char="•"/>
            </a:pPr>
            <a:r>
              <a:rPr lang="nb-NO" dirty="0" smtClean="0"/>
              <a:t>Ved </a:t>
            </a:r>
            <a:r>
              <a:rPr lang="nb-NO" dirty="0" err="1" smtClean="0"/>
              <a:t>mesling</a:t>
            </a:r>
            <a:r>
              <a:rPr lang="nb-NO" dirty="0" smtClean="0"/>
              <a:t>-utbrudd </a:t>
            </a:r>
            <a:r>
              <a:rPr lang="nb-NO" dirty="0"/>
              <a:t>er helsetjenesten ofte en arena for </a:t>
            </a:r>
            <a:r>
              <a:rPr lang="nb-NO" dirty="0" smtClean="0"/>
              <a:t>smittespredning</a:t>
            </a:r>
          </a:p>
          <a:p>
            <a:pPr marL="685835" indent="-685835">
              <a:buFont typeface="Arial" panose="020B0604020202020204" pitchFamily="34" charset="0"/>
              <a:buChar char="•"/>
            </a:pPr>
            <a:r>
              <a:rPr lang="nb-NO" dirty="0" smtClean="0"/>
              <a:t>Alvorlig med smitte til allerede </a:t>
            </a:r>
            <a:r>
              <a:rPr lang="nb-NO" dirty="0"/>
              <a:t>sårbare </a:t>
            </a:r>
            <a:r>
              <a:rPr lang="nb-NO" dirty="0" smtClean="0"/>
              <a:t>pasientgrupper</a:t>
            </a:r>
          </a:p>
        </p:txBody>
      </p:sp>
      <p:pic>
        <p:nvPicPr>
          <p:cNvPr id="5" name="Bilde 4"/>
          <p:cNvPicPr>
            <a:picLocks noChangeAspect="1"/>
          </p:cNvPicPr>
          <p:nvPr/>
        </p:nvPicPr>
        <p:blipFill rotWithShape="1">
          <a:blip r:embed="rId3"/>
          <a:srcRect l="6172" t="7675" r="70544" b="4980"/>
          <a:stretch/>
        </p:blipFill>
        <p:spPr>
          <a:xfrm>
            <a:off x="7443021" y="3805872"/>
            <a:ext cx="10610808" cy="9328967"/>
          </a:xfrm>
          <a:prstGeom prst="rect">
            <a:avLst/>
          </a:prstGeom>
        </p:spPr>
      </p:pic>
      <p:sp>
        <p:nvSpPr>
          <p:cNvPr id="9" name="Plassholder for tekst 2"/>
          <p:cNvSpPr txBox="1">
            <a:spLocks/>
          </p:cNvSpPr>
          <p:nvPr/>
        </p:nvSpPr>
        <p:spPr>
          <a:xfrm>
            <a:off x="18362884" y="4935259"/>
            <a:ext cx="4944840" cy="7385099"/>
          </a:xfrm>
          <a:prstGeom prst="rect">
            <a:avLst/>
          </a:prstGeom>
          <a:noFill/>
        </p:spPr>
        <p:txBody>
          <a:bodyPr vert="horz" wrap="square" lIns="0" tIns="0" rIns="0" bIns="0" rtlCol="0">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01" kern="1200">
                <a:solidFill>
                  <a:schemeClr val="bg1"/>
                </a:solidFill>
                <a:latin typeface="+mn-lt"/>
                <a:ea typeface="+mn-ea"/>
                <a:cs typeface="+mn-cs"/>
              </a:defRPr>
            </a:lvl1pPr>
            <a:lvl2pPr marL="540108" indent="-180036" algn="l" defTabSz="914446" rtl="0" eaLnBrk="1" latinLnBrk="0" hangingPunct="1">
              <a:lnSpc>
                <a:spcPct val="90000"/>
              </a:lnSpc>
              <a:spcBef>
                <a:spcPts val="500"/>
              </a:spcBef>
              <a:buClr>
                <a:schemeClr val="accent4"/>
              </a:buClr>
              <a:buFontTx/>
              <a:buBlip>
                <a:blip r:embed="rId4"/>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4"/>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4"/>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4"/>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SzTx/>
            </a:pPr>
            <a:endParaRPr lang="nb-NO" sz="3999" i="1" dirty="0"/>
          </a:p>
          <a:p>
            <a:pPr>
              <a:buClrTx/>
              <a:buSzTx/>
            </a:pPr>
            <a:r>
              <a:rPr lang="nb-NO" sz="3999" i="1" dirty="0"/>
              <a:t>En </a:t>
            </a:r>
            <a:r>
              <a:rPr lang="nb-NO" sz="3999" i="1" dirty="0" err="1"/>
              <a:t>meslingsmittet</a:t>
            </a:r>
            <a:r>
              <a:rPr lang="nb-NO" sz="3999" i="1" dirty="0"/>
              <a:t> sykehusansatt har vært innom fødeavdelingen på Sahlgrenska </a:t>
            </a:r>
            <a:r>
              <a:rPr lang="nb-NO" sz="3999" i="1" dirty="0" err="1"/>
              <a:t>Universitetssjukhuset</a:t>
            </a:r>
            <a:r>
              <a:rPr lang="nb-NO" sz="3999" i="1" dirty="0"/>
              <a:t> i Göteborg. Dermed kan opp mot 40 nyfødte ha blitt eksponert for </a:t>
            </a:r>
          </a:p>
          <a:p>
            <a:pPr>
              <a:buClrTx/>
              <a:buSzTx/>
            </a:pPr>
            <a:r>
              <a:rPr lang="nb-NO" sz="3999" i="1" dirty="0" err="1"/>
              <a:t>meslingsmitte</a:t>
            </a:r>
            <a:r>
              <a:rPr lang="nb-NO" sz="3999" i="1" dirty="0"/>
              <a:t>.</a:t>
            </a:r>
          </a:p>
          <a:p>
            <a:pPr>
              <a:buClrTx/>
              <a:buSzTx/>
            </a:pPr>
            <a:endParaRPr lang="nb-NO" sz="3999" i="1" dirty="0">
              <a:solidFill>
                <a:prstClr val="black"/>
              </a:solidFill>
            </a:endParaRPr>
          </a:p>
          <a:p>
            <a:pPr algn="r">
              <a:buClrTx/>
              <a:buSzTx/>
            </a:pPr>
            <a:r>
              <a:rPr lang="nb-NO" sz="3999" i="1" dirty="0"/>
              <a:t>Sykepleien 02.01.2018</a:t>
            </a:r>
            <a:endParaRPr lang="nb-NO" sz="5599" dirty="0"/>
          </a:p>
        </p:txBody>
      </p:sp>
    </p:spTree>
    <p:extLst>
      <p:ext uri="{BB962C8B-B14F-4D97-AF65-F5344CB8AC3E}">
        <p14:creationId xmlns:p14="http://schemas.microsoft.com/office/powerpoint/2010/main" val="15853011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9515461" y="8130080"/>
            <a:ext cx="2743629" cy="6998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599"/>
          </a:p>
        </p:txBody>
      </p:sp>
      <p:sp>
        <p:nvSpPr>
          <p:cNvPr id="2" name="Plassholder for tekst 1"/>
          <p:cNvSpPr>
            <a:spLocks noGrp="1"/>
          </p:cNvSpPr>
          <p:nvPr>
            <p:ph type="body" sz="quarter" idx="13"/>
          </p:nvPr>
        </p:nvSpPr>
        <p:spPr>
          <a:xfrm>
            <a:off x="1455840" y="1371129"/>
            <a:ext cx="19437321" cy="1600486"/>
          </a:xfrm>
        </p:spPr>
        <p:txBody>
          <a:bodyPr/>
          <a:lstStyle/>
          <a:p>
            <a:r>
              <a:rPr lang="nb-NO" dirty="0" smtClean="0">
                <a:solidFill>
                  <a:schemeClr val="tx1">
                    <a:lumMod val="65000"/>
                    <a:lumOff val="35000"/>
                  </a:schemeClr>
                </a:solidFill>
              </a:rPr>
              <a:t>Hvem bør ta MMR-vaksine?</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175391" y="4370548"/>
            <a:ext cx="20883512" cy="2493435"/>
          </a:xfrm>
        </p:spPr>
        <p:txBody>
          <a:bodyPr/>
          <a:lstStyle/>
          <a:p>
            <a:r>
              <a:rPr lang="nb-NO" dirty="0" smtClean="0"/>
              <a:t>1969: </a:t>
            </a:r>
            <a:r>
              <a:rPr lang="nb-NO" dirty="0" err="1" smtClean="0"/>
              <a:t>Meslingvaksine</a:t>
            </a:r>
            <a:r>
              <a:rPr lang="nb-NO" dirty="0" smtClean="0"/>
              <a:t> innført for 12 md gamle barn</a:t>
            </a:r>
          </a:p>
          <a:p>
            <a:r>
              <a:rPr lang="nb-NO" dirty="0" smtClean="0"/>
              <a:t>1983: MMR-vaksine </a:t>
            </a:r>
            <a:r>
              <a:rPr lang="nb-NO" dirty="0"/>
              <a:t>innført til barn i 6.klasse (født ca. 1971)</a:t>
            </a:r>
          </a:p>
          <a:p>
            <a:endParaRPr lang="nb-NO" dirty="0" smtClean="0"/>
          </a:p>
        </p:txBody>
      </p:sp>
      <p:sp>
        <p:nvSpPr>
          <p:cNvPr id="17" name="Pil høyre 16"/>
          <p:cNvSpPr/>
          <p:nvPr/>
        </p:nvSpPr>
        <p:spPr>
          <a:xfrm>
            <a:off x="12259089" y="7787180"/>
            <a:ext cx="8822811" cy="138262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nb-NO" sz="3599" dirty="0">
              <a:solidFill>
                <a:prstClr val="white"/>
              </a:solidFill>
            </a:endParaRPr>
          </a:p>
        </p:txBody>
      </p:sp>
      <p:sp>
        <p:nvSpPr>
          <p:cNvPr id="19" name="TekstSylinder 18"/>
          <p:cNvSpPr txBox="1"/>
          <p:nvPr/>
        </p:nvSpPr>
        <p:spPr>
          <a:xfrm>
            <a:off x="9308843" y="8130081"/>
            <a:ext cx="5027530" cy="646203"/>
          </a:xfrm>
          <a:prstGeom prst="rect">
            <a:avLst/>
          </a:prstGeom>
          <a:noFill/>
        </p:spPr>
        <p:txBody>
          <a:bodyPr wrap="none" rtlCol="0">
            <a:spAutoFit/>
          </a:bodyPr>
          <a:lstStyle/>
          <a:p>
            <a:pPr defTabSz="457223"/>
            <a:r>
              <a:rPr lang="nb-NO" sz="3599" dirty="0">
                <a:solidFill>
                  <a:prstClr val="black"/>
                </a:solidFill>
              </a:rPr>
              <a:t>                   </a:t>
            </a:r>
            <a:r>
              <a:rPr lang="nb-NO" sz="3599" dirty="0" err="1">
                <a:solidFill>
                  <a:prstClr val="black"/>
                </a:solidFill>
              </a:rPr>
              <a:t>Meslingvaksine</a:t>
            </a:r>
            <a:endParaRPr lang="nb-NO" sz="3599" dirty="0">
              <a:solidFill>
                <a:prstClr val="black"/>
              </a:solidFill>
            </a:endParaRPr>
          </a:p>
        </p:txBody>
      </p:sp>
      <p:sp>
        <p:nvSpPr>
          <p:cNvPr id="20" name="TekstSylinder 19"/>
          <p:cNvSpPr txBox="1"/>
          <p:nvPr/>
        </p:nvSpPr>
        <p:spPr>
          <a:xfrm>
            <a:off x="14409335" y="8130081"/>
            <a:ext cx="4314194" cy="646203"/>
          </a:xfrm>
          <a:prstGeom prst="rect">
            <a:avLst/>
          </a:prstGeom>
          <a:noFill/>
        </p:spPr>
        <p:txBody>
          <a:bodyPr wrap="none" rtlCol="0">
            <a:spAutoFit/>
          </a:bodyPr>
          <a:lstStyle/>
          <a:p>
            <a:pPr defTabSz="457223"/>
            <a:r>
              <a:rPr lang="nb-NO" sz="3599" dirty="0">
                <a:solidFill>
                  <a:prstClr val="black"/>
                </a:solidFill>
              </a:rPr>
              <a:t>               MMR-vaksine</a:t>
            </a:r>
          </a:p>
        </p:txBody>
      </p:sp>
      <p:sp>
        <p:nvSpPr>
          <p:cNvPr id="24" name="Bildeforklaring formet som Pil ned 23"/>
          <p:cNvSpPr/>
          <p:nvPr/>
        </p:nvSpPr>
        <p:spPr>
          <a:xfrm>
            <a:off x="8881216" y="6850795"/>
            <a:ext cx="1492216" cy="114298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r>
              <a:rPr lang="nb-NO" sz="3200" dirty="0">
                <a:solidFill>
                  <a:prstClr val="black"/>
                </a:solidFill>
              </a:rPr>
              <a:t>1960</a:t>
            </a:r>
          </a:p>
        </p:txBody>
      </p:sp>
      <p:sp>
        <p:nvSpPr>
          <p:cNvPr id="26" name="Rektangel 25"/>
          <p:cNvSpPr/>
          <p:nvPr/>
        </p:nvSpPr>
        <p:spPr>
          <a:xfrm>
            <a:off x="2388755" y="8138488"/>
            <a:ext cx="7238569" cy="6913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r>
              <a:rPr lang="nb-NO" sz="3200" dirty="0">
                <a:solidFill>
                  <a:prstClr val="black"/>
                </a:solidFill>
              </a:rPr>
              <a:t>«Alle» hadde meslinger</a:t>
            </a:r>
          </a:p>
        </p:txBody>
      </p:sp>
      <p:sp>
        <p:nvSpPr>
          <p:cNvPr id="6" name="Bildeforklaring formet som Pil ned 5"/>
          <p:cNvSpPr/>
          <p:nvPr/>
        </p:nvSpPr>
        <p:spPr>
          <a:xfrm>
            <a:off x="11390070" y="6817240"/>
            <a:ext cx="1615126" cy="122328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chemeClr val="tx1"/>
                </a:solidFill>
              </a:rPr>
              <a:t>1970</a:t>
            </a:r>
          </a:p>
        </p:txBody>
      </p:sp>
      <p:sp>
        <p:nvSpPr>
          <p:cNvPr id="7" name="TekstSylinder 6"/>
          <p:cNvSpPr txBox="1"/>
          <p:nvPr/>
        </p:nvSpPr>
        <p:spPr>
          <a:xfrm>
            <a:off x="618105" y="13059501"/>
            <a:ext cx="21218633" cy="646203"/>
          </a:xfrm>
          <a:prstGeom prst="rect">
            <a:avLst/>
          </a:prstGeom>
          <a:noFill/>
        </p:spPr>
        <p:txBody>
          <a:bodyPr wrap="square" rtlCol="0">
            <a:spAutoFit/>
          </a:bodyPr>
          <a:lstStyle/>
          <a:p>
            <a:r>
              <a:rPr lang="nb-NO" sz="3599" dirty="0"/>
              <a:t>*Unntaket er helsepersonell i spesielt utsatte deler av helsetjenesten som anbefales to doser MMR-vaksine.</a:t>
            </a:r>
          </a:p>
        </p:txBody>
      </p:sp>
      <p:sp>
        <p:nvSpPr>
          <p:cNvPr id="12" name="Halv ramme 11"/>
          <p:cNvSpPr/>
          <p:nvPr/>
        </p:nvSpPr>
        <p:spPr>
          <a:xfrm>
            <a:off x="25368076" y="1905925"/>
            <a:ext cx="1828562" cy="1828562"/>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599">
              <a:solidFill>
                <a:schemeClr val="tx1"/>
              </a:solidFill>
            </a:endParaRPr>
          </a:p>
        </p:txBody>
      </p:sp>
      <p:sp>
        <p:nvSpPr>
          <p:cNvPr id="15" name="TekstSylinder 14"/>
          <p:cNvSpPr txBox="1"/>
          <p:nvPr/>
        </p:nvSpPr>
        <p:spPr>
          <a:xfrm>
            <a:off x="2876973" y="7360290"/>
            <a:ext cx="5675528" cy="707758"/>
          </a:xfrm>
          <a:prstGeom prst="rect">
            <a:avLst/>
          </a:prstGeom>
          <a:noFill/>
        </p:spPr>
        <p:txBody>
          <a:bodyPr wrap="none" rtlCol="0">
            <a:spAutoFit/>
          </a:bodyPr>
          <a:lstStyle/>
          <a:p>
            <a:r>
              <a:rPr lang="nb-NO" sz="3999" dirty="0"/>
              <a:t>Trenger ikke MMR-vaksine</a:t>
            </a:r>
          </a:p>
        </p:txBody>
      </p:sp>
      <p:sp>
        <p:nvSpPr>
          <p:cNvPr id="18" name="TekstSylinder 17"/>
          <p:cNvSpPr txBox="1"/>
          <p:nvPr/>
        </p:nvSpPr>
        <p:spPr>
          <a:xfrm>
            <a:off x="13358916" y="6714494"/>
            <a:ext cx="5477140" cy="1323183"/>
          </a:xfrm>
          <a:prstGeom prst="rect">
            <a:avLst/>
          </a:prstGeom>
          <a:noFill/>
        </p:spPr>
        <p:txBody>
          <a:bodyPr wrap="none" rtlCol="0">
            <a:spAutoFit/>
          </a:bodyPr>
          <a:lstStyle/>
          <a:p>
            <a:pPr lvl="1"/>
            <a:r>
              <a:rPr lang="nb-NO" sz="3999" dirty="0"/>
              <a:t>Fulgt program: trenger </a:t>
            </a:r>
          </a:p>
          <a:p>
            <a:r>
              <a:rPr lang="nb-NO" sz="3999" dirty="0"/>
              <a:t>    ikke MMR-vaksine</a:t>
            </a:r>
          </a:p>
        </p:txBody>
      </p:sp>
      <p:sp>
        <p:nvSpPr>
          <p:cNvPr id="29" name="TekstSylinder 28"/>
          <p:cNvSpPr txBox="1"/>
          <p:nvPr/>
        </p:nvSpPr>
        <p:spPr>
          <a:xfrm>
            <a:off x="618891" y="9845795"/>
            <a:ext cx="23347482" cy="3139064"/>
          </a:xfrm>
          <a:prstGeom prst="rect">
            <a:avLst/>
          </a:prstGeom>
          <a:noFill/>
        </p:spPr>
        <p:txBody>
          <a:bodyPr wrap="none" rtlCol="0">
            <a:spAutoFit/>
          </a:bodyPr>
          <a:lstStyle/>
          <a:p>
            <a:pPr defTabSz="1828710">
              <a:buClr>
                <a:srgbClr val="EE756A"/>
              </a:buClr>
              <a:buSzPct val="100000"/>
            </a:pPr>
            <a:r>
              <a:rPr lang="nb-NO" sz="5401" dirty="0">
                <a:solidFill>
                  <a:prstClr val="white"/>
                </a:solidFill>
              </a:rPr>
              <a:t>   </a:t>
            </a:r>
            <a:r>
              <a:rPr lang="nb-NO" sz="4799" dirty="0">
                <a:solidFill>
                  <a:prstClr val="white"/>
                </a:solidFill>
              </a:rPr>
              <a:t>Født 1960 – 1969: Ved tvil om gjennomgått sykdom: ta én dose* MMR-vaksine. </a:t>
            </a:r>
          </a:p>
          <a:p>
            <a:pPr defTabSz="1828710">
              <a:buClr>
                <a:srgbClr val="EE756A"/>
              </a:buClr>
              <a:buSzPct val="100000"/>
            </a:pPr>
            <a:r>
              <a:rPr lang="nb-NO" sz="4799" dirty="0">
                <a:solidFill>
                  <a:prstClr val="white"/>
                </a:solidFill>
              </a:rPr>
              <a:t>   Født 1970 eller senere og ikke fulgt program eller usikker status: ta én dose* MMR-vaksine.</a:t>
            </a:r>
          </a:p>
          <a:p>
            <a:pPr defTabSz="1828710">
              <a:buClr>
                <a:srgbClr val="EE756A"/>
              </a:buClr>
              <a:buSzPct val="100000"/>
            </a:pPr>
            <a:r>
              <a:rPr lang="nb-NO" sz="4799" dirty="0">
                <a:solidFill>
                  <a:schemeClr val="bg1"/>
                </a:solidFill>
              </a:rPr>
              <a:t>   Antistoffundersøkelse før vaksinering er ikke nødvendig.</a:t>
            </a:r>
          </a:p>
          <a:p>
            <a:pPr defTabSz="1828710">
              <a:buClr>
                <a:srgbClr val="EE756A"/>
              </a:buClr>
              <a:buSzPct val="100000"/>
            </a:pPr>
            <a:endParaRPr lang="nb-NO" sz="4799" dirty="0">
              <a:solidFill>
                <a:prstClr val="black"/>
              </a:solidFill>
            </a:endParaRPr>
          </a:p>
        </p:txBody>
      </p:sp>
      <p:sp>
        <p:nvSpPr>
          <p:cNvPr id="4" name="TekstSylinder 3"/>
          <p:cNvSpPr txBox="1"/>
          <p:nvPr/>
        </p:nvSpPr>
        <p:spPr>
          <a:xfrm>
            <a:off x="10504679" y="7235319"/>
            <a:ext cx="470000" cy="830868"/>
          </a:xfrm>
          <a:prstGeom prst="rect">
            <a:avLst/>
          </a:prstGeom>
          <a:noFill/>
        </p:spPr>
        <p:txBody>
          <a:bodyPr wrap="none" rtlCol="0">
            <a:spAutoFit/>
          </a:bodyPr>
          <a:lstStyle/>
          <a:p>
            <a:r>
              <a:rPr lang="nb-NO" sz="4799" dirty="0"/>
              <a:t>?</a:t>
            </a:r>
          </a:p>
        </p:txBody>
      </p:sp>
    </p:spTree>
    <p:extLst>
      <p:ext uri="{BB962C8B-B14F-4D97-AF65-F5344CB8AC3E}">
        <p14:creationId xmlns:p14="http://schemas.microsoft.com/office/powerpoint/2010/main" val="192276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129373" y="1019618"/>
            <a:ext cx="19018502" cy="1600438"/>
          </a:xfrm>
        </p:spPr>
        <p:txBody>
          <a:bodyPr/>
          <a:lstStyle/>
          <a:p>
            <a:r>
              <a:rPr lang="nb-NO" dirty="0" smtClean="0">
                <a:solidFill>
                  <a:schemeClr val="tx1">
                    <a:lumMod val="65000"/>
                    <a:lumOff val="35000"/>
                  </a:schemeClr>
                </a:solidFill>
              </a:rPr>
              <a:t>Difteri,- tetanus,- kikhoste og polio</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384049" y="4381483"/>
            <a:ext cx="21323551" cy="2492990"/>
          </a:xfrm>
        </p:spPr>
        <p:txBody>
          <a:bodyPr/>
          <a:lstStyle/>
          <a:p>
            <a:pPr marL="685800" indent="-685800">
              <a:buFont typeface="Arial" panose="020B0604020202020204" pitchFamily="34" charset="0"/>
              <a:buChar char="•"/>
            </a:pPr>
            <a:r>
              <a:rPr lang="nb-NO" dirty="0" smtClean="0"/>
              <a:t>Grunnvaksinering som spedbarn, boosterdoser i grunnskolen (BVP)</a:t>
            </a:r>
          </a:p>
          <a:p>
            <a:pPr marL="685800" indent="-685800">
              <a:buFont typeface="Arial" panose="020B0604020202020204" pitchFamily="34" charset="0"/>
              <a:buChar char="•"/>
            </a:pPr>
            <a:r>
              <a:rPr lang="nb-NO" dirty="0" smtClean="0"/>
              <a:t>Deretter boosterdoser hvert 10. år </a:t>
            </a:r>
            <a:endParaRPr lang="nb-NO" dirty="0"/>
          </a:p>
          <a:p>
            <a:pPr marL="685800" indent="-685800">
              <a:buFont typeface="Arial" panose="020B0604020202020204" pitchFamily="34" charset="0"/>
              <a:buChar char="•"/>
            </a:pPr>
            <a:endParaRPr lang="nb-NO" dirty="0"/>
          </a:p>
        </p:txBody>
      </p:sp>
      <p:sp>
        <p:nvSpPr>
          <p:cNvPr id="4" name="Pil høyre 3"/>
          <p:cNvSpPr/>
          <p:nvPr/>
        </p:nvSpPr>
        <p:spPr>
          <a:xfrm>
            <a:off x="1673098" y="10515600"/>
            <a:ext cx="21205951" cy="1341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7" name="Bilde 6"/>
          <p:cNvPicPr>
            <a:picLocks noChangeAspect="1"/>
          </p:cNvPicPr>
          <p:nvPr/>
        </p:nvPicPr>
        <p:blipFill>
          <a:blip r:embed="rId3"/>
          <a:stretch>
            <a:fillRect/>
          </a:stretch>
        </p:blipFill>
        <p:spPr>
          <a:xfrm>
            <a:off x="11797535" y="7517146"/>
            <a:ext cx="2403177" cy="2403177"/>
          </a:xfrm>
          <a:prstGeom prst="rect">
            <a:avLst/>
          </a:prstGeom>
        </p:spPr>
      </p:pic>
      <p:pic>
        <p:nvPicPr>
          <p:cNvPr id="8" name="Bilde 7"/>
          <p:cNvPicPr>
            <a:picLocks noChangeAspect="1"/>
          </p:cNvPicPr>
          <p:nvPr/>
        </p:nvPicPr>
        <p:blipFill>
          <a:blip r:embed="rId3"/>
          <a:stretch>
            <a:fillRect/>
          </a:stretch>
        </p:blipFill>
        <p:spPr>
          <a:xfrm>
            <a:off x="16034531" y="7505158"/>
            <a:ext cx="2367769" cy="2367769"/>
          </a:xfrm>
          <a:prstGeom prst="rect">
            <a:avLst/>
          </a:prstGeom>
        </p:spPr>
      </p:pic>
      <p:pic>
        <p:nvPicPr>
          <p:cNvPr id="9" name="Bilde 8"/>
          <p:cNvPicPr>
            <a:picLocks noChangeAspect="1"/>
          </p:cNvPicPr>
          <p:nvPr/>
        </p:nvPicPr>
        <p:blipFill>
          <a:blip r:embed="rId3"/>
          <a:stretch>
            <a:fillRect/>
          </a:stretch>
        </p:blipFill>
        <p:spPr>
          <a:xfrm>
            <a:off x="20147875" y="7517146"/>
            <a:ext cx="2403177" cy="2403177"/>
          </a:xfrm>
          <a:prstGeom prst="rect">
            <a:avLst/>
          </a:prstGeom>
        </p:spPr>
      </p:pic>
      <p:pic>
        <p:nvPicPr>
          <p:cNvPr id="22" name="Bilde 21"/>
          <p:cNvPicPr>
            <a:picLocks noChangeAspect="1"/>
          </p:cNvPicPr>
          <p:nvPr/>
        </p:nvPicPr>
        <p:blipFill>
          <a:blip r:embed="rId4"/>
          <a:stretch>
            <a:fillRect/>
          </a:stretch>
        </p:blipFill>
        <p:spPr>
          <a:xfrm>
            <a:off x="7569489" y="7550434"/>
            <a:ext cx="2360935" cy="2360935"/>
          </a:xfrm>
          <a:prstGeom prst="rect">
            <a:avLst/>
          </a:prstGeom>
        </p:spPr>
      </p:pic>
      <p:pic>
        <p:nvPicPr>
          <p:cNvPr id="24" name="Bilde 23"/>
          <p:cNvPicPr>
            <a:picLocks noChangeAspect="1"/>
          </p:cNvPicPr>
          <p:nvPr/>
        </p:nvPicPr>
        <p:blipFill>
          <a:blip r:embed="rId5"/>
          <a:stretch>
            <a:fillRect/>
          </a:stretch>
        </p:blipFill>
        <p:spPr>
          <a:xfrm>
            <a:off x="4660010" y="7550434"/>
            <a:ext cx="2360935" cy="2360935"/>
          </a:xfrm>
          <a:prstGeom prst="rect">
            <a:avLst/>
          </a:prstGeom>
        </p:spPr>
      </p:pic>
      <p:pic>
        <p:nvPicPr>
          <p:cNvPr id="26" name="Bilde 25"/>
          <p:cNvPicPr>
            <a:picLocks noChangeAspect="1"/>
          </p:cNvPicPr>
          <p:nvPr/>
        </p:nvPicPr>
        <p:blipFill>
          <a:blip r:embed="rId6"/>
          <a:stretch>
            <a:fillRect/>
          </a:stretch>
        </p:blipFill>
        <p:spPr>
          <a:xfrm>
            <a:off x="1673097" y="7517147"/>
            <a:ext cx="2435785" cy="2322492"/>
          </a:xfrm>
          <a:prstGeom prst="rect">
            <a:avLst/>
          </a:prstGeom>
        </p:spPr>
      </p:pic>
      <p:sp>
        <p:nvSpPr>
          <p:cNvPr id="27" name="TekstSylinder 26"/>
          <p:cNvSpPr txBox="1"/>
          <p:nvPr/>
        </p:nvSpPr>
        <p:spPr>
          <a:xfrm>
            <a:off x="1999789" y="10853712"/>
            <a:ext cx="1665841" cy="584775"/>
          </a:xfrm>
          <a:prstGeom prst="rect">
            <a:avLst/>
          </a:prstGeom>
          <a:noFill/>
        </p:spPr>
        <p:txBody>
          <a:bodyPr wrap="none" rtlCol="0">
            <a:spAutoFit/>
          </a:bodyPr>
          <a:lstStyle/>
          <a:p>
            <a:r>
              <a:rPr lang="nb-NO" sz="3200" dirty="0" smtClean="0"/>
              <a:t>3-12 md </a:t>
            </a:r>
            <a:endParaRPr lang="nb-NO" sz="3200" dirty="0"/>
          </a:p>
        </p:txBody>
      </p:sp>
      <p:sp>
        <p:nvSpPr>
          <p:cNvPr id="28" name="TekstSylinder 27"/>
          <p:cNvSpPr txBox="1"/>
          <p:nvPr/>
        </p:nvSpPr>
        <p:spPr>
          <a:xfrm>
            <a:off x="5032502" y="10853607"/>
            <a:ext cx="1398140" cy="584775"/>
          </a:xfrm>
          <a:prstGeom prst="rect">
            <a:avLst/>
          </a:prstGeom>
          <a:noFill/>
        </p:spPr>
        <p:txBody>
          <a:bodyPr wrap="none" rtlCol="0">
            <a:spAutoFit/>
          </a:bodyPr>
          <a:lstStyle/>
          <a:p>
            <a:r>
              <a:rPr lang="nb-NO" sz="3200" dirty="0" smtClean="0"/>
              <a:t>2. trinn</a:t>
            </a:r>
            <a:endParaRPr lang="nb-NO" sz="3200" dirty="0"/>
          </a:p>
        </p:txBody>
      </p:sp>
      <p:sp>
        <p:nvSpPr>
          <p:cNvPr id="29" name="TekstSylinder 28"/>
          <p:cNvSpPr txBox="1"/>
          <p:nvPr/>
        </p:nvSpPr>
        <p:spPr>
          <a:xfrm>
            <a:off x="7837786" y="10853607"/>
            <a:ext cx="1606530" cy="584775"/>
          </a:xfrm>
          <a:prstGeom prst="rect">
            <a:avLst/>
          </a:prstGeom>
          <a:noFill/>
        </p:spPr>
        <p:txBody>
          <a:bodyPr wrap="none" rtlCol="0">
            <a:spAutoFit/>
          </a:bodyPr>
          <a:lstStyle/>
          <a:p>
            <a:r>
              <a:rPr lang="nb-NO" sz="3200" dirty="0" smtClean="0"/>
              <a:t>10. trinn</a:t>
            </a:r>
            <a:endParaRPr lang="nb-NO" sz="3200" dirty="0"/>
          </a:p>
        </p:txBody>
      </p:sp>
      <p:sp>
        <p:nvSpPr>
          <p:cNvPr id="30" name="TekstSylinder 29"/>
          <p:cNvSpPr txBox="1"/>
          <p:nvPr/>
        </p:nvSpPr>
        <p:spPr>
          <a:xfrm>
            <a:off x="10362068" y="8839806"/>
            <a:ext cx="1034257" cy="584775"/>
          </a:xfrm>
          <a:prstGeom prst="rect">
            <a:avLst/>
          </a:prstGeom>
          <a:noFill/>
        </p:spPr>
        <p:txBody>
          <a:bodyPr wrap="none" rtlCol="0">
            <a:spAutoFit/>
          </a:bodyPr>
          <a:lstStyle/>
          <a:p>
            <a:r>
              <a:rPr lang="nb-NO" sz="3200" dirty="0" smtClean="0"/>
              <a:t>10 år</a:t>
            </a:r>
            <a:endParaRPr lang="nb-NO" sz="3200" dirty="0"/>
          </a:p>
        </p:txBody>
      </p:sp>
      <p:sp>
        <p:nvSpPr>
          <p:cNvPr id="32" name="TekstSylinder 31"/>
          <p:cNvSpPr txBox="1"/>
          <p:nvPr/>
        </p:nvSpPr>
        <p:spPr>
          <a:xfrm>
            <a:off x="14599064" y="8839806"/>
            <a:ext cx="1034257" cy="584775"/>
          </a:xfrm>
          <a:prstGeom prst="rect">
            <a:avLst/>
          </a:prstGeom>
          <a:noFill/>
        </p:spPr>
        <p:txBody>
          <a:bodyPr wrap="none" rtlCol="0">
            <a:spAutoFit/>
          </a:bodyPr>
          <a:lstStyle/>
          <a:p>
            <a:r>
              <a:rPr lang="nb-NO" sz="3200" dirty="0" smtClean="0"/>
              <a:t>10 år</a:t>
            </a:r>
            <a:endParaRPr lang="nb-NO" sz="3200" dirty="0"/>
          </a:p>
        </p:txBody>
      </p:sp>
      <p:sp>
        <p:nvSpPr>
          <p:cNvPr id="33" name="TekstSylinder 32"/>
          <p:cNvSpPr txBox="1"/>
          <p:nvPr/>
        </p:nvSpPr>
        <p:spPr>
          <a:xfrm>
            <a:off x="18836060" y="8796889"/>
            <a:ext cx="1034257" cy="584775"/>
          </a:xfrm>
          <a:prstGeom prst="rect">
            <a:avLst/>
          </a:prstGeom>
          <a:noFill/>
        </p:spPr>
        <p:txBody>
          <a:bodyPr wrap="none" rtlCol="0">
            <a:spAutoFit/>
          </a:bodyPr>
          <a:lstStyle/>
          <a:p>
            <a:r>
              <a:rPr lang="nb-NO" sz="3200" dirty="0" smtClean="0"/>
              <a:t>10 år</a:t>
            </a:r>
            <a:endParaRPr lang="nb-NO" sz="3200" dirty="0"/>
          </a:p>
        </p:txBody>
      </p:sp>
      <p:sp>
        <p:nvSpPr>
          <p:cNvPr id="34" name="TekstSylinder 33"/>
          <p:cNvSpPr txBox="1"/>
          <p:nvPr/>
        </p:nvSpPr>
        <p:spPr>
          <a:xfrm>
            <a:off x="22587510" y="8796889"/>
            <a:ext cx="915828" cy="584775"/>
          </a:xfrm>
          <a:prstGeom prst="rect">
            <a:avLst/>
          </a:prstGeom>
          <a:noFill/>
        </p:spPr>
        <p:txBody>
          <a:bodyPr wrap="none" rtlCol="0">
            <a:spAutoFit/>
          </a:bodyPr>
          <a:lstStyle/>
          <a:p>
            <a:r>
              <a:rPr lang="nb-NO" sz="3200" dirty="0"/>
              <a:t>o</a:t>
            </a:r>
            <a:r>
              <a:rPr lang="nb-NO" sz="3200" dirty="0" smtClean="0"/>
              <a:t>sv..</a:t>
            </a:r>
            <a:endParaRPr lang="nb-NO" sz="3200" dirty="0"/>
          </a:p>
        </p:txBody>
      </p:sp>
    </p:spTree>
    <p:extLst>
      <p:ext uri="{BB962C8B-B14F-4D97-AF65-F5344CB8AC3E}">
        <p14:creationId xmlns:p14="http://schemas.microsoft.com/office/powerpoint/2010/main" val="12593869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187198" y="1271363"/>
            <a:ext cx="15612221" cy="1600438"/>
          </a:xfrm>
        </p:spPr>
        <p:txBody>
          <a:bodyPr/>
          <a:lstStyle/>
          <a:p>
            <a:r>
              <a:rPr lang="nb-NO" dirty="0" err="1" smtClean="0">
                <a:solidFill>
                  <a:schemeClr val="tx1">
                    <a:lumMod val="65000"/>
                    <a:lumOff val="35000"/>
                  </a:schemeClr>
                </a:solidFill>
              </a:rPr>
              <a:t>Varicella</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822199" y="4571982"/>
            <a:ext cx="21139401" cy="10802957"/>
          </a:xfrm>
        </p:spPr>
        <p:txBody>
          <a:bodyPr/>
          <a:lstStyle/>
          <a:p>
            <a:r>
              <a:rPr lang="nb-NO" dirty="0"/>
              <a:t>Voksne </a:t>
            </a:r>
            <a:r>
              <a:rPr lang="nb-NO" dirty="0" smtClean="0"/>
              <a:t>får ofte mer </a:t>
            </a:r>
            <a:r>
              <a:rPr lang="nb-NO" dirty="0"/>
              <a:t>komplisert og langvarig forløp av primær </a:t>
            </a:r>
            <a:r>
              <a:rPr lang="nb-NO" dirty="0" err="1"/>
              <a:t>varicellainfeksjon</a:t>
            </a:r>
            <a:r>
              <a:rPr lang="nb-NO" dirty="0"/>
              <a:t> enn barn. </a:t>
            </a:r>
            <a:r>
              <a:rPr lang="nb-NO" dirty="0" err="1"/>
              <a:t>Seronegativt</a:t>
            </a:r>
            <a:r>
              <a:rPr lang="nb-NO" dirty="0"/>
              <a:t> helsepersonell kan smittes </a:t>
            </a:r>
            <a:r>
              <a:rPr lang="nb-NO" dirty="0" smtClean="0"/>
              <a:t>forbindelse </a:t>
            </a:r>
            <a:r>
              <a:rPr lang="nb-NO" dirty="0"/>
              <a:t>med </a:t>
            </a:r>
            <a:r>
              <a:rPr lang="nb-NO" dirty="0" smtClean="0"/>
              <a:t>undersøkelse og behandling </a:t>
            </a:r>
            <a:r>
              <a:rPr lang="nb-NO" dirty="0"/>
              <a:t>av pasienter med vannkopper eller herpes </a:t>
            </a:r>
            <a:r>
              <a:rPr lang="nb-NO" dirty="0" err="1"/>
              <a:t>zoster</a:t>
            </a:r>
            <a:r>
              <a:rPr lang="nb-NO" dirty="0"/>
              <a:t> og bør derfor vaksineres </a:t>
            </a:r>
            <a:r>
              <a:rPr lang="nb-NO" dirty="0" smtClean="0"/>
              <a:t>- for </a:t>
            </a:r>
            <a:r>
              <a:rPr lang="nb-NO" dirty="0"/>
              <a:t>å beskytte seg selv</a:t>
            </a:r>
            <a:r>
              <a:rPr lang="nb-NO" dirty="0" smtClean="0"/>
              <a:t>.</a:t>
            </a:r>
          </a:p>
          <a:p>
            <a:endParaRPr lang="nb-NO" dirty="0" smtClean="0"/>
          </a:p>
          <a:p>
            <a:r>
              <a:rPr lang="nb-NO" dirty="0" err="1" smtClean="0"/>
              <a:t>Varicella</a:t>
            </a:r>
            <a:r>
              <a:rPr lang="nb-NO" dirty="0" smtClean="0"/>
              <a:t> hos immunsupprimerte, gravide og hos </a:t>
            </a:r>
            <a:r>
              <a:rPr lang="nb-NO" dirty="0"/>
              <a:t>nyfødte kan </a:t>
            </a:r>
            <a:r>
              <a:rPr lang="nb-NO" dirty="0" smtClean="0"/>
              <a:t>få alvorlige konsekvenser.  Spesielt viktig at </a:t>
            </a:r>
            <a:r>
              <a:rPr lang="nb-NO" dirty="0" err="1" smtClean="0"/>
              <a:t>seronegativt</a:t>
            </a:r>
            <a:r>
              <a:rPr lang="nb-NO" dirty="0" smtClean="0"/>
              <a:t> helsepersonell som jobber med slike pasienter vaksineres – for å beskytte pasientene</a:t>
            </a:r>
          </a:p>
          <a:p>
            <a:endParaRPr lang="nb-NO" dirty="0"/>
          </a:p>
          <a:p>
            <a:r>
              <a:rPr lang="nb-NO" dirty="0"/>
              <a:t>Basisvaksinasjon består av to doser.</a:t>
            </a:r>
          </a:p>
          <a:p>
            <a:endParaRPr lang="nb-NO" dirty="0" smtClean="0"/>
          </a:p>
          <a:p>
            <a:endParaRPr lang="nb-NO" dirty="0"/>
          </a:p>
          <a:p>
            <a:endParaRPr lang="nb-NO" dirty="0" smtClean="0"/>
          </a:p>
        </p:txBody>
      </p:sp>
    </p:spTree>
    <p:extLst>
      <p:ext uri="{BB962C8B-B14F-4D97-AF65-F5344CB8AC3E}">
        <p14:creationId xmlns:p14="http://schemas.microsoft.com/office/powerpoint/2010/main" val="2970290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2340400" y="1719182"/>
            <a:ext cx="20113199" cy="1354217"/>
          </a:xfrm>
        </p:spPr>
        <p:txBody>
          <a:bodyPr/>
          <a:lstStyle/>
          <a:p>
            <a:r>
              <a:rPr lang="nb-NO" sz="8800" dirty="0">
                <a:solidFill>
                  <a:schemeClr val="tx1">
                    <a:lumMod val="65000"/>
                    <a:lumOff val="35000"/>
                  </a:schemeClr>
                </a:solidFill>
              </a:rPr>
              <a:t>Prøvetakning i forbindelse med vaksinasjon</a:t>
            </a:r>
          </a:p>
        </p:txBody>
      </p:sp>
      <p:graphicFrame>
        <p:nvGraphicFramePr>
          <p:cNvPr id="5" name="Tabell 4"/>
          <p:cNvGraphicFramePr>
            <a:graphicFrameLocks noGrp="1"/>
          </p:cNvGraphicFramePr>
          <p:nvPr>
            <p:extLst>
              <p:ext uri="{D42A27DB-BD31-4B8C-83A1-F6EECF244321}">
                <p14:modId xmlns:p14="http://schemas.microsoft.com/office/powerpoint/2010/main" val="2953109626"/>
              </p:ext>
            </p:extLst>
          </p:nvPr>
        </p:nvGraphicFramePr>
        <p:xfrm>
          <a:off x="2645202" y="4223813"/>
          <a:ext cx="19555083" cy="5624781"/>
        </p:xfrm>
        <a:graphic>
          <a:graphicData uri="http://schemas.openxmlformats.org/drawingml/2006/table">
            <a:tbl>
              <a:tblPr firstRow="1" bandRow="1">
                <a:tableStyleId>{5C22544A-7EE6-4342-B048-85BDC9FD1C3A}</a:tableStyleId>
              </a:tblPr>
              <a:tblGrid>
                <a:gridCol w="6916417">
                  <a:extLst>
                    <a:ext uri="{9D8B030D-6E8A-4147-A177-3AD203B41FA5}">
                      <a16:colId xmlns:a16="http://schemas.microsoft.com/office/drawing/2014/main" val="20000"/>
                    </a:ext>
                  </a:extLst>
                </a:gridCol>
                <a:gridCol w="12638666">
                  <a:extLst>
                    <a:ext uri="{9D8B030D-6E8A-4147-A177-3AD203B41FA5}">
                      <a16:colId xmlns:a16="http://schemas.microsoft.com/office/drawing/2014/main" val="20001"/>
                    </a:ext>
                  </a:extLst>
                </a:gridCol>
              </a:tblGrid>
              <a:tr h="1501229">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5400" dirty="0" smtClean="0"/>
                        <a:t>Før vaksinasjon</a:t>
                      </a:r>
                    </a:p>
                  </a:txBody>
                  <a:tcPr marL="91438" marR="91438"/>
                </a:tc>
                <a:tc>
                  <a:txBody>
                    <a:bodyPr/>
                    <a:lstStyle/>
                    <a:p>
                      <a:r>
                        <a:rPr lang="nb-NO" sz="5400" dirty="0" smtClean="0"/>
                        <a:t>Hensikt</a:t>
                      </a:r>
                      <a:endParaRPr lang="nb-NO" sz="5400" dirty="0"/>
                    </a:p>
                  </a:txBody>
                  <a:tcPr marL="91438" marR="91438"/>
                </a:tc>
                <a:extLst>
                  <a:ext uri="{0D108BD9-81ED-4DB2-BD59-A6C34878D82A}">
                    <a16:rowId xmlns:a16="http://schemas.microsoft.com/office/drawing/2014/main" val="10000"/>
                  </a:ext>
                </a:extLst>
              </a:tr>
              <a:tr h="984112">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err="1" smtClean="0"/>
                        <a:t>Varicella</a:t>
                      </a:r>
                      <a:endParaRPr lang="nb-NO" sz="4000" dirty="0" smtClean="0"/>
                    </a:p>
                  </a:txBody>
                  <a:tcPr marL="91438" marR="91438"/>
                </a:tc>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t>Avklare</a:t>
                      </a:r>
                      <a:r>
                        <a:rPr lang="nb-NO" sz="4000" baseline="0" dirty="0" smtClean="0"/>
                        <a:t> behov for vaksine. Mange er immune uten å vite</a:t>
                      </a:r>
                      <a:endParaRPr lang="nb-NO" sz="4000" dirty="0" smtClean="0"/>
                    </a:p>
                  </a:txBody>
                  <a:tcPr marL="91438" marR="91438"/>
                </a:tc>
                <a:extLst>
                  <a:ext uri="{0D108BD9-81ED-4DB2-BD59-A6C34878D82A}">
                    <a16:rowId xmlns:a16="http://schemas.microsoft.com/office/drawing/2014/main" val="10001"/>
                  </a:ext>
                </a:extLst>
              </a:tr>
              <a:tr h="3139043">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t>Tuberkulose (BCG)</a:t>
                      </a:r>
                    </a:p>
                  </a:txBody>
                  <a:tcPr marL="91438" marR="91438"/>
                </a:tc>
                <a:tc>
                  <a:txBody>
                    <a:bodyPr/>
                    <a:lstStyle/>
                    <a:p>
                      <a:r>
                        <a:rPr lang="nb-NO" sz="4000" dirty="0" smtClean="0"/>
                        <a:t>Avdekke</a:t>
                      </a:r>
                      <a:r>
                        <a:rPr lang="nb-NO" sz="4000" baseline="0" dirty="0" smtClean="0"/>
                        <a:t> tidligere tuberkulosesmitte og evt. kontraindikasjon mot BCG. Bare ved opphold i de siste 3 år i mer enn 3 måneder sammenhengende i land med høy endemisk forekomst av tuberkulose (se FHI hjemmesidene).</a:t>
                      </a:r>
                      <a:endParaRPr lang="nb-NO" sz="4000" dirty="0" smtClean="0"/>
                    </a:p>
                    <a:p>
                      <a:endParaRPr lang="nb-NO" sz="4000" dirty="0"/>
                    </a:p>
                  </a:txBody>
                  <a:tcPr marL="91438" marR="91438"/>
                </a:tc>
                <a:extLst>
                  <a:ext uri="{0D108BD9-81ED-4DB2-BD59-A6C34878D82A}">
                    <a16:rowId xmlns:a16="http://schemas.microsoft.com/office/drawing/2014/main" val="10002"/>
                  </a:ext>
                </a:extLst>
              </a:tr>
            </a:tbl>
          </a:graphicData>
        </a:graphic>
      </p:graphicFrame>
      <p:graphicFrame>
        <p:nvGraphicFramePr>
          <p:cNvPr id="6" name="Tabell 5"/>
          <p:cNvGraphicFramePr>
            <a:graphicFrameLocks noGrp="1"/>
          </p:cNvGraphicFramePr>
          <p:nvPr>
            <p:extLst/>
          </p:nvPr>
        </p:nvGraphicFramePr>
        <p:xfrm>
          <a:off x="2645201" y="9374698"/>
          <a:ext cx="19555085" cy="2297791"/>
        </p:xfrm>
        <a:graphic>
          <a:graphicData uri="http://schemas.openxmlformats.org/drawingml/2006/table">
            <a:tbl>
              <a:tblPr firstRow="1" bandRow="1">
                <a:tableStyleId>{5C22544A-7EE6-4342-B048-85BDC9FD1C3A}</a:tableStyleId>
              </a:tblPr>
              <a:tblGrid>
                <a:gridCol w="6916417">
                  <a:extLst>
                    <a:ext uri="{9D8B030D-6E8A-4147-A177-3AD203B41FA5}">
                      <a16:colId xmlns:a16="http://schemas.microsoft.com/office/drawing/2014/main" val="20000"/>
                    </a:ext>
                  </a:extLst>
                </a:gridCol>
                <a:gridCol w="12638668">
                  <a:extLst>
                    <a:ext uri="{9D8B030D-6E8A-4147-A177-3AD203B41FA5}">
                      <a16:colId xmlns:a16="http://schemas.microsoft.com/office/drawing/2014/main" val="20001"/>
                    </a:ext>
                  </a:extLst>
                </a:gridCol>
              </a:tblGrid>
              <a:tr h="987151">
                <a:tc>
                  <a:txBody>
                    <a:bodyPr/>
                    <a:lstStyle/>
                    <a:p>
                      <a:r>
                        <a:rPr lang="nb-NO" sz="5400" dirty="0" smtClean="0"/>
                        <a:t>Etter vaksinasjon</a:t>
                      </a:r>
                      <a:endParaRPr lang="nb-NO" sz="5400" dirty="0"/>
                    </a:p>
                  </a:txBody>
                  <a:tcPr marL="91438" marR="91438"/>
                </a:tc>
                <a:tc>
                  <a:txBody>
                    <a:bodyPr/>
                    <a:lstStyle/>
                    <a:p>
                      <a:r>
                        <a:rPr lang="nb-NO" sz="5400" dirty="0" smtClean="0"/>
                        <a:t>Hensikt</a:t>
                      </a:r>
                      <a:endParaRPr lang="nb-NO" sz="5400" dirty="0"/>
                    </a:p>
                  </a:txBody>
                  <a:tcPr marL="91438" marR="91438"/>
                </a:tc>
                <a:extLst>
                  <a:ext uri="{0D108BD9-81ED-4DB2-BD59-A6C34878D82A}">
                    <a16:rowId xmlns:a16="http://schemas.microsoft.com/office/drawing/2014/main" val="10000"/>
                  </a:ext>
                </a:extLst>
              </a:tr>
              <a:tr h="1310481">
                <a:tc>
                  <a: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4000" dirty="0" smtClean="0"/>
                        <a:t>Hepatitt B</a:t>
                      </a:r>
                    </a:p>
                    <a:p>
                      <a:endParaRPr lang="nb-NO" sz="4000" dirty="0"/>
                    </a:p>
                  </a:txBody>
                  <a:tcPr marL="91438" marR="91438"/>
                </a:tc>
                <a:tc>
                  <a:txBody>
                    <a:bodyPr/>
                    <a:lstStyle/>
                    <a:p>
                      <a:r>
                        <a:rPr lang="nb-NO" sz="4000" dirty="0" smtClean="0"/>
                        <a:t>At helsepersonell vet om</a:t>
                      </a:r>
                      <a:r>
                        <a:rPr lang="nb-NO" sz="4000" baseline="0" dirty="0" smtClean="0"/>
                        <a:t> de</a:t>
                      </a:r>
                      <a:r>
                        <a:rPr lang="nb-NO" sz="4000" dirty="0" smtClean="0"/>
                        <a:t> har respondert på vaksine</a:t>
                      </a:r>
                      <a:endParaRPr lang="nb-NO" sz="4000" dirty="0"/>
                    </a:p>
                  </a:txBody>
                  <a:tcPr marL="91438" marR="9143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11224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907798" y="677528"/>
            <a:ext cx="19209002" cy="2954655"/>
          </a:xfrm>
        </p:spPr>
        <p:txBody>
          <a:bodyPr/>
          <a:lstStyle/>
          <a:p>
            <a:r>
              <a:rPr lang="nb-NO" sz="9600" dirty="0" smtClean="0">
                <a:solidFill>
                  <a:schemeClr val="tx1">
                    <a:lumMod val="65000"/>
                    <a:lumOff val="35000"/>
                  </a:schemeClr>
                </a:solidFill>
              </a:rPr>
              <a:t>Vaksinasjon av helsepersonell</a:t>
            </a:r>
          </a:p>
          <a:p>
            <a:r>
              <a:rPr lang="nb-NO" sz="9600" dirty="0" smtClean="0">
                <a:solidFill>
                  <a:schemeClr val="tx1">
                    <a:lumMod val="65000"/>
                    <a:lumOff val="35000"/>
                  </a:schemeClr>
                </a:solidFill>
              </a:rPr>
              <a:t>- hvorfor?</a:t>
            </a:r>
            <a:endParaRPr lang="nb-NO" sz="9600" dirty="0">
              <a:solidFill>
                <a:schemeClr val="tx1">
                  <a:lumMod val="65000"/>
                  <a:lumOff val="35000"/>
                </a:schemeClr>
              </a:solidFill>
            </a:endParaRPr>
          </a:p>
        </p:txBody>
      </p:sp>
      <p:sp>
        <p:nvSpPr>
          <p:cNvPr id="3" name="Plassholder for tekst 2"/>
          <p:cNvSpPr>
            <a:spLocks noGrp="1"/>
          </p:cNvSpPr>
          <p:nvPr>
            <p:ph type="body" sz="quarter" idx="14"/>
          </p:nvPr>
        </p:nvSpPr>
        <p:spPr>
          <a:xfrm>
            <a:off x="907798" y="4165583"/>
            <a:ext cx="22818975" cy="8824852"/>
          </a:xfrm>
        </p:spPr>
        <p:txBody>
          <a:bodyPr/>
          <a:lstStyle/>
          <a:p>
            <a:pPr marL="685800" indent="-685800">
              <a:buFont typeface="Arial" panose="020B0604020202020204" pitchFamily="34" charset="0"/>
              <a:buChar char="•"/>
            </a:pPr>
            <a:r>
              <a:rPr lang="nb-NO" sz="6000" dirty="0"/>
              <a:t>Helsepersonell er mer utsatt for smittsomme sykdommer enn befolkningen generelt fordi </a:t>
            </a:r>
            <a:r>
              <a:rPr lang="nb-NO" sz="6000" dirty="0" smtClean="0"/>
              <a:t>de arbeider </a:t>
            </a:r>
            <a:r>
              <a:rPr lang="nb-NO" sz="6000" dirty="0"/>
              <a:t>med mange pasienter med ulike </a:t>
            </a:r>
            <a:r>
              <a:rPr lang="nb-NO" sz="6000" dirty="0" smtClean="0"/>
              <a:t>infeksjoner</a:t>
            </a:r>
            <a:r>
              <a:rPr lang="nb-NO" sz="6000" dirty="0"/>
              <a:t> </a:t>
            </a:r>
            <a:endParaRPr lang="nb-NO" sz="6000" dirty="0" smtClean="0"/>
          </a:p>
          <a:p>
            <a:pPr lvl="4" indent="0">
              <a:buNone/>
            </a:pPr>
            <a:endParaRPr lang="nb-NO" sz="3000" dirty="0" smtClean="0"/>
          </a:p>
          <a:p>
            <a:pPr marL="685800" indent="-685800">
              <a:buFont typeface="Arial" panose="020B0604020202020204" pitchFamily="34" charset="0"/>
              <a:buChar char="•"/>
            </a:pPr>
            <a:r>
              <a:rPr lang="nb-NO" sz="6000" dirty="0" smtClean="0"/>
              <a:t>Mange </a:t>
            </a:r>
            <a:r>
              <a:rPr lang="nb-NO" sz="6000" dirty="0"/>
              <a:t>pasienter er alvorlig syke </a:t>
            </a:r>
            <a:r>
              <a:rPr lang="nb-NO" sz="6000" dirty="0" smtClean="0"/>
              <a:t>og/eller </a:t>
            </a:r>
            <a:r>
              <a:rPr lang="nb-NO" sz="6000" dirty="0"/>
              <a:t>har </a:t>
            </a:r>
            <a:r>
              <a:rPr lang="nb-NO" sz="6000" dirty="0" smtClean="0"/>
              <a:t>et svekket </a:t>
            </a:r>
            <a:r>
              <a:rPr lang="nb-NO" sz="6000" dirty="0"/>
              <a:t>immunforsvar. Disse vil være svært sårbare for infeksjoner</a:t>
            </a:r>
            <a:r>
              <a:rPr lang="nb-NO" sz="6000" dirty="0" smtClean="0"/>
              <a:t>.</a:t>
            </a:r>
          </a:p>
          <a:p>
            <a:pPr marL="7542771" lvl="7" indent="-685800"/>
            <a:endParaRPr lang="nb-NO" sz="4199" dirty="0" smtClean="0"/>
          </a:p>
          <a:p>
            <a:pPr marL="685800" indent="-685800">
              <a:buFont typeface="Arial" panose="020B0604020202020204" pitchFamily="34" charset="0"/>
              <a:buChar char="•"/>
            </a:pPr>
            <a:r>
              <a:rPr lang="nb-NO" sz="6000" dirty="0"/>
              <a:t>Opprettholde tilstrekkelig beredskap i helseinstitusjonene i </a:t>
            </a:r>
            <a:r>
              <a:rPr lang="nb-NO" sz="6000" dirty="0" smtClean="0"/>
              <a:t>situasjoner med større utbrudd av </a:t>
            </a:r>
            <a:r>
              <a:rPr lang="nb-NO" sz="6000" dirty="0" err="1" smtClean="0"/>
              <a:t>vaksineforebyggbare</a:t>
            </a:r>
            <a:r>
              <a:rPr lang="nb-NO" sz="6000" dirty="0" smtClean="0"/>
              <a:t> sykdommer.</a:t>
            </a:r>
            <a:endParaRPr lang="nb-NO" sz="6000" dirty="0"/>
          </a:p>
          <a:p>
            <a:endParaRPr lang="nb-NO" sz="7200" dirty="0"/>
          </a:p>
        </p:txBody>
      </p:sp>
    </p:spTree>
    <p:extLst>
      <p:ext uri="{BB962C8B-B14F-4D97-AF65-F5344CB8AC3E}">
        <p14:creationId xmlns:p14="http://schemas.microsoft.com/office/powerpoint/2010/main" val="2347443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162077" y="329723"/>
            <a:ext cx="18218123" cy="3200876"/>
          </a:xfrm>
        </p:spPr>
        <p:txBody>
          <a:bodyPr/>
          <a:lstStyle/>
          <a:p>
            <a:r>
              <a:rPr lang="nb-NO" dirty="0" smtClean="0">
                <a:solidFill>
                  <a:schemeClr val="tx1">
                    <a:lumMod val="65000"/>
                    <a:lumOff val="35000"/>
                  </a:schemeClr>
                </a:solidFill>
              </a:rPr>
              <a:t>Hovedbudskap yrkesvaksinasjon av helsepersonell</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a:xfrm>
            <a:off x="1517677" y="4292601"/>
            <a:ext cx="21145125" cy="8863965"/>
          </a:xfrm>
        </p:spPr>
        <p:txBody>
          <a:bodyPr/>
          <a:lstStyle/>
          <a:p>
            <a:pPr marL="914263" indent="-914263">
              <a:buFont typeface="Arial" panose="020B0604020202020204" pitchFamily="34" charset="0"/>
              <a:buChar char="•"/>
            </a:pPr>
            <a:r>
              <a:rPr lang="nb-NO" sz="4800" dirty="0"/>
              <a:t>K</a:t>
            </a:r>
            <a:r>
              <a:rPr lang="nb-NO" sz="4800" dirty="0" smtClean="0"/>
              <a:t>an ha flere formål: direkte og indirekte beskyttelse</a:t>
            </a:r>
            <a:r>
              <a:rPr lang="nb-NO" sz="4800" dirty="0"/>
              <a:t> </a:t>
            </a:r>
            <a:r>
              <a:rPr lang="nb-NO" sz="4800" dirty="0" smtClean="0"/>
              <a:t>samt beredskap</a:t>
            </a:r>
            <a:r>
              <a:rPr lang="nb-NO" sz="4800" dirty="0"/>
              <a:t>. </a:t>
            </a:r>
            <a:r>
              <a:rPr lang="nb-NO" sz="4800" dirty="0" smtClean="0"/>
              <a:t>Reguleres </a:t>
            </a:r>
            <a:r>
              <a:rPr lang="nb-NO" sz="4800" dirty="0"/>
              <a:t>av ulikt </a:t>
            </a:r>
            <a:r>
              <a:rPr lang="nb-NO" sz="4800" dirty="0" smtClean="0"/>
              <a:t>lovverk. </a:t>
            </a:r>
          </a:p>
          <a:p>
            <a:pPr marL="914263" indent="-914263">
              <a:buFont typeface="Arial" panose="020B0604020202020204" pitchFamily="34" charset="0"/>
              <a:buChar char="•"/>
            </a:pPr>
            <a:r>
              <a:rPr lang="nb-NO" sz="4800" dirty="0" smtClean="0"/>
              <a:t>Arbeidsgiver kan spørre ansatte og arbeidssøkere om vaksinasjonsstatus </a:t>
            </a:r>
            <a:r>
              <a:rPr lang="nb-NO" sz="4800" dirty="0"/>
              <a:t>dersom </a:t>
            </a:r>
            <a:r>
              <a:rPr lang="nb-NO" sz="4800" dirty="0" smtClean="0"/>
              <a:t>det er et sterkt </a:t>
            </a:r>
            <a:r>
              <a:rPr lang="nb-NO" sz="4800" dirty="0"/>
              <a:t>saklig behov, </a:t>
            </a:r>
            <a:r>
              <a:rPr lang="nb-NO" sz="4800" dirty="0" err="1"/>
              <a:t>dvs</a:t>
            </a:r>
            <a:r>
              <a:rPr lang="nb-NO" sz="4800" dirty="0"/>
              <a:t> nødvendig for å yte forsvarlig helsehjelp </a:t>
            </a:r>
            <a:endParaRPr lang="nb-NO" sz="4800" dirty="0" smtClean="0"/>
          </a:p>
          <a:p>
            <a:pPr marL="914263" indent="-914263">
              <a:buFont typeface="Arial" panose="020B0604020202020204" pitchFamily="34" charset="0"/>
              <a:buChar char="•"/>
            </a:pPr>
            <a:r>
              <a:rPr lang="nb-NO" sz="4800" dirty="0" smtClean="0"/>
              <a:t>Ved ansattes samtykke kan slike opplysninger oppbevares </a:t>
            </a:r>
            <a:r>
              <a:rPr lang="nb-NO" sz="4800" dirty="0"/>
              <a:t>i </a:t>
            </a:r>
            <a:r>
              <a:rPr lang="nb-NO" sz="4800" dirty="0" smtClean="0"/>
              <a:t>personalsystemet. </a:t>
            </a:r>
            <a:r>
              <a:rPr lang="nb-NO" sz="4800" dirty="0" err="1" smtClean="0"/>
              <a:t>ihht</a:t>
            </a:r>
            <a:r>
              <a:rPr lang="nb-NO" sz="4800" dirty="0" smtClean="0"/>
              <a:t> gjeldende personvernlovgivning</a:t>
            </a:r>
          </a:p>
          <a:p>
            <a:pPr marL="914263" indent="-914263">
              <a:buFont typeface="Arial" panose="020B0604020202020204" pitchFamily="34" charset="0"/>
              <a:buChar char="•"/>
            </a:pPr>
            <a:r>
              <a:rPr lang="nb-NO" sz="4800" dirty="0" smtClean="0"/>
              <a:t>Det </a:t>
            </a:r>
            <a:r>
              <a:rPr lang="nb-NO" sz="4800" dirty="0"/>
              <a:t>er frivillig </a:t>
            </a:r>
            <a:r>
              <a:rPr lang="nb-NO" sz="4800" dirty="0" smtClean="0"/>
              <a:t>for arbeidssøker/arbeidstaker å opplyse om vaksinasjonsstatus.</a:t>
            </a:r>
          </a:p>
          <a:p>
            <a:pPr marL="914263" indent="-914263">
              <a:buFont typeface="Arial" panose="020B0604020202020204" pitchFamily="34" charset="0"/>
              <a:buChar char="•"/>
            </a:pPr>
            <a:r>
              <a:rPr lang="nb-NO" sz="4800" dirty="0"/>
              <a:t>De som ikke ønsker å svare må anses som uvaksinerte. Dette kan diskvalifisere for visse type stillinger eller medføre omplassering</a:t>
            </a:r>
            <a:r>
              <a:rPr lang="nb-NO" sz="4800" dirty="0" smtClean="0"/>
              <a:t>.</a:t>
            </a:r>
          </a:p>
          <a:p>
            <a:pPr marL="914263" indent="-914263">
              <a:buFont typeface="Arial" panose="020B0604020202020204" pitchFamily="34" charset="0"/>
              <a:buChar char="•"/>
            </a:pPr>
            <a:r>
              <a:rPr lang="nb-NO" sz="4800" dirty="0" smtClean="0"/>
              <a:t>Generelt bør helsepersonell være beskyttet mot influensa, meslinger/kusma/rubella, difteri/tetanus/kikhoste/polio og </a:t>
            </a:r>
            <a:r>
              <a:rPr lang="nb-NO" sz="4800" dirty="0" err="1" smtClean="0"/>
              <a:t>varicella</a:t>
            </a:r>
            <a:r>
              <a:rPr lang="nb-NO" sz="4800" dirty="0" smtClean="0"/>
              <a:t>.</a:t>
            </a:r>
          </a:p>
          <a:p>
            <a:pPr marL="914263" indent="-914263">
              <a:buFont typeface="Arial" panose="020B0604020202020204" pitchFamily="34" charset="0"/>
              <a:buChar char="•"/>
            </a:pPr>
            <a:endParaRPr lang="nb-NO" sz="4800" dirty="0"/>
          </a:p>
        </p:txBody>
      </p:sp>
    </p:spTree>
    <p:extLst>
      <p:ext uri="{BB962C8B-B14F-4D97-AF65-F5344CB8AC3E}">
        <p14:creationId xmlns:p14="http://schemas.microsoft.com/office/powerpoint/2010/main" val="22388028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822198" y="1195163"/>
            <a:ext cx="15612221" cy="1600438"/>
          </a:xfrm>
        </p:spPr>
        <p:txBody>
          <a:bodyPr/>
          <a:lstStyle/>
          <a:p>
            <a:r>
              <a:rPr lang="nb-NO" dirty="0" smtClean="0">
                <a:solidFill>
                  <a:schemeClr val="accent1">
                    <a:lumMod val="50000"/>
                  </a:schemeClr>
                </a:solidFill>
              </a:rPr>
              <a:t>Les mer:</a:t>
            </a:r>
            <a:endParaRPr lang="nb-NO" dirty="0">
              <a:solidFill>
                <a:schemeClr val="accent1">
                  <a:lumMod val="50000"/>
                </a:schemeClr>
              </a:solidFill>
            </a:endParaRPr>
          </a:p>
        </p:txBody>
      </p:sp>
      <p:sp>
        <p:nvSpPr>
          <p:cNvPr id="3" name="Plassholder for tekst 2"/>
          <p:cNvSpPr>
            <a:spLocks noGrp="1"/>
          </p:cNvSpPr>
          <p:nvPr>
            <p:ph type="body" sz="quarter" idx="14"/>
          </p:nvPr>
        </p:nvSpPr>
        <p:spPr>
          <a:xfrm>
            <a:off x="2330199" y="4648183"/>
            <a:ext cx="15612221" cy="7478970"/>
          </a:xfrm>
        </p:spPr>
        <p:txBody>
          <a:bodyPr/>
          <a:lstStyle/>
          <a:p>
            <a:r>
              <a:rPr lang="nb-NO" smtClean="0"/>
              <a:t>Vaksinasjon </a:t>
            </a:r>
            <a:r>
              <a:rPr lang="nb-NO" dirty="0"/>
              <a:t>av helsepersonell – ansvar, rettigheter</a:t>
            </a:r>
            <a:r>
              <a:rPr lang="nb-NO"/>
              <a:t>, </a:t>
            </a:r>
            <a:r>
              <a:rPr lang="nb-NO" smtClean="0"/>
              <a:t>plikter, </a:t>
            </a:r>
            <a:r>
              <a:rPr lang="nb-NO" dirty="0"/>
              <a:t>-veiledning til lov og </a:t>
            </a:r>
            <a:r>
              <a:rPr lang="nb-NO" dirty="0" smtClean="0"/>
              <a:t>forskrift, Helsedirektoratet oktober 2019</a:t>
            </a:r>
            <a:endParaRPr lang="nb-NO" dirty="0"/>
          </a:p>
          <a:p>
            <a:endParaRPr lang="nb-NO" dirty="0"/>
          </a:p>
          <a:p>
            <a:r>
              <a:rPr lang="nb-NO" dirty="0" smtClean="0"/>
              <a:t>Kapittel </a:t>
            </a:r>
            <a:r>
              <a:rPr lang="nb-NO" dirty="0"/>
              <a:t>i </a:t>
            </a:r>
            <a:r>
              <a:rPr lang="nb-NO" dirty="0" smtClean="0"/>
              <a:t>Vaksinasjonsveilederen, Folkehelseinstituttet , april 2019 </a:t>
            </a:r>
            <a:r>
              <a:rPr lang="nb-NO" dirty="0">
                <a:hlinkClick r:id="rId3"/>
              </a:rPr>
              <a:t>https://www.fhi.no/nettpub/vaksinasjonsveilederen-for-helsepersonell/</a:t>
            </a:r>
            <a:r>
              <a:rPr lang="nb-NO" dirty="0"/>
              <a:t> </a:t>
            </a:r>
          </a:p>
          <a:p>
            <a:endParaRPr lang="nb-NO" dirty="0" smtClean="0"/>
          </a:p>
        </p:txBody>
      </p:sp>
    </p:spTree>
    <p:extLst>
      <p:ext uri="{BB962C8B-B14F-4D97-AF65-F5344CB8AC3E}">
        <p14:creationId xmlns:p14="http://schemas.microsoft.com/office/powerpoint/2010/main" val="23884216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901303" y="410758"/>
            <a:ext cx="17625317" cy="3200876"/>
          </a:xfrm>
        </p:spPr>
        <p:txBody>
          <a:bodyPr/>
          <a:lstStyle/>
          <a:p>
            <a:r>
              <a:rPr lang="nb-NO" dirty="0" smtClean="0">
                <a:solidFill>
                  <a:schemeClr val="tx1">
                    <a:lumMod val="65000"/>
                    <a:lumOff val="35000"/>
                  </a:schemeClr>
                </a:solidFill>
              </a:rPr>
              <a:t>Vaksinasjon av helsepersonell</a:t>
            </a:r>
          </a:p>
          <a:p>
            <a:r>
              <a:rPr lang="nb-NO" dirty="0" smtClean="0">
                <a:solidFill>
                  <a:schemeClr val="tx1">
                    <a:lumMod val="65000"/>
                    <a:lumOff val="35000"/>
                  </a:schemeClr>
                </a:solidFill>
              </a:rPr>
              <a:t>- lovgrunnlag</a:t>
            </a:r>
            <a:endParaRPr lang="nb-NO" dirty="0">
              <a:solidFill>
                <a:schemeClr val="tx1">
                  <a:lumMod val="65000"/>
                  <a:lumOff val="35000"/>
                </a:schemeClr>
              </a:solidFill>
            </a:endParaRPr>
          </a:p>
        </p:txBody>
      </p:sp>
      <p:sp>
        <p:nvSpPr>
          <p:cNvPr id="3" name="Plassholder for tekst 2"/>
          <p:cNvSpPr>
            <a:spLocks noGrp="1"/>
          </p:cNvSpPr>
          <p:nvPr>
            <p:ph type="body" sz="quarter" idx="14"/>
          </p:nvPr>
        </p:nvSpPr>
        <p:spPr/>
        <p:txBody>
          <a:bodyPr/>
          <a:lstStyle/>
          <a:p>
            <a:endParaRPr lang="nb-NO"/>
          </a:p>
        </p:txBody>
      </p:sp>
      <p:graphicFrame>
        <p:nvGraphicFramePr>
          <p:cNvPr id="4" name="Tabell 3"/>
          <p:cNvGraphicFramePr>
            <a:graphicFrameLocks noGrp="1"/>
          </p:cNvGraphicFramePr>
          <p:nvPr>
            <p:extLst/>
          </p:nvPr>
        </p:nvGraphicFramePr>
        <p:xfrm>
          <a:off x="586595" y="3657599"/>
          <a:ext cx="23187313" cy="9840848"/>
        </p:xfrm>
        <a:graphic>
          <a:graphicData uri="http://schemas.openxmlformats.org/drawingml/2006/table">
            <a:tbl>
              <a:tblPr firstRow="1" bandRow="1">
                <a:tableStyleId>{5C22544A-7EE6-4342-B048-85BDC9FD1C3A}</a:tableStyleId>
              </a:tblPr>
              <a:tblGrid>
                <a:gridCol w="5540007">
                  <a:extLst>
                    <a:ext uri="{9D8B030D-6E8A-4147-A177-3AD203B41FA5}">
                      <a16:colId xmlns:a16="http://schemas.microsoft.com/office/drawing/2014/main" val="20000"/>
                    </a:ext>
                  </a:extLst>
                </a:gridCol>
                <a:gridCol w="14337070">
                  <a:extLst>
                    <a:ext uri="{9D8B030D-6E8A-4147-A177-3AD203B41FA5}">
                      <a16:colId xmlns:a16="http://schemas.microsoft.com/office/drawing/2014/main" val="20001"/>
                    </a:ext>
                  </a:extLst>
                </a:gridCol>
                <a:gridCol w="3310236">
                  <a:extLst>
                    <a:ext uri="{9D8B030D-6E8A-4147-A177-3AD203B41FA5}">
                      <a16:colId xmlns:a16="http://schemas.microsoft.com/office/drawing/2014/main" val="20002"/>
                    </a:ext>
                  </a:extLst>
                </a:gridCol>
              </a:tblGrid>
              <a:tr h="837240">
                <a:tc>
                  <a:txBody>
                    <a:bodyPr/>
                    <a:lstStyle/>
                    <a:p>
                      <a:r>
                        <a:rPr lang="nb-NO" sz="4400" dirty="0" smtClean="0"/>
                        <a:t>Formål</a:t>
                      </a:r>
                      <a:endParaRPr lang="nb-NO" sz="4400" dirty="0"/>
                    </a:p>
                  </a:txBody>
                  <a:tcPr marL="182856" marR="182856" marT="91428" marB="91428"/>
                </a:tc>
                <a:tc>
                  <a:txBody>
                    <a:bodyPr/>
                    <a:lstStyle/>
                    <a:p>
                      <a:r>
                        <a:rPr lang="nb-NO" sz="4400" dirty="0" smtClean="0"/>
                        <a:t>Lovverk</a:t>
                      </a:r>
                      <a:endParaRPr lang="nb-NO" sz="4400" dirty="0"/>
                    </a:p>
                  </a:txBody>
                  <a:tcPr marL="182856" marR="182856" marT="91428" marB="91428"/>
                </a:tc>
                <a:tc>
                  <a:txBody>
                    <a:bodyPr/>
                    <a:lstStyle/>
                    <a:p>
                      <a:r>
                        <a:rPr lang="nb-NO" sz="4400" dirty="0" err="1" smtClean="0"/>
                        <a:t>Lovfortolker</a:t>
                      </a:r>
                      <a:endParaRPr lang="nb-NO" sz="4400" dirty="0"/>
                    </a:p>
                  </a:txBody>
                  <a:tcPr marL="182856" marR="182856" marT="91428" marB="91428"/>
                </a:tc>
                <a:extLst>
                  <a:ext uri="{0D108BD9-81ED-4DB2-BD59-A6C34878D82A}">
                    <a16:rowId xmlns:a16="http://schemas.microsoft.com/office/drawing/2014/main" val="10000"/>
                  </a:ext>
                </a:extLst>
              </a:tr>
              <a:tr h="3318176">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4000" dirty="0" smtClean="0"/>
                        <a:t>Beskytte arbeidstaker</a:t>
                      </a:r>
                    </a:p>
                    <a:p>
                      <a:pPr marL="0" marR="0" lvl="0" indent="0" algn="l" defTabSz="914446" rtl="0" eaLnBrk="1" fontAlgn="auto" latinLnBrk="0" hangingPunct="1">
                        <a:lnSpc>
                          <a:spcPct val="100000"/>
                        </a:lnSpc>
                        <a:spcBef>
                          <a:spcPts val="0"/>
                        </a:spcBef>
                        <a:spcAft>
                          <a:spcPts val="0"/>
                        </a:spcAft>
                        <a:buClrTx/>
                        <a:buSzTx/>
                        <a:buFontTx/>
                        <a:buNone/>
                        <a:tabLst/>
                        <a:defRPr/>
                      </a:pPr>
                      <a:r>
                        <a:rPr lang="nb-NO" sz="4000" dirty="0" smtClean="0"/>
                        <a:t>(Ansattes rettigheter/ arbeidsgivers plikter)</a:t>
                      </a:r>
                    </a:p>
                    <a:p>
                      <a:endParaRPr lang="nb-NO" sz="4000" dirty="0"/>
                    </a:p>
                  </a:txBody>
                  <a:tcPr marL="182856" marR="182856" marT="91428" marB="91428"/>
                </a:tc>
                <a:tc>
                  <a:txBody>
                    <a:bodyPr/>
                    <a:lstStyle/>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4000" dirty="0" smtClean="0"/>
                        <a:t>Lov om arbeidsmiljø, arbeidstid og stillingsvern mv. (arbeidsmiljøloven), LOV-2005-06-17-62, § 1-6.</a:t>
                      </a:r>
                    </a:p>
                    <a:p>
                      <a:pPr marL="285750" indent="-285750">
                        <a:buFont typeface="Arial" panose="020B0604020202020204" pitchFamily="34" charset="0"/>
                        <a:buChar char="•"/>
                      </a:pPr>
                      <a:r>
                        <a:rPr lang="nb-NO" sz="4000" dirty="0" smtClean="0"/>
                        <a:t>Forskrift om utførelse av arbeid, bruk av arbeidsutstyr og tilhørende tekniske krav (forskrift om utførelse av arbeid), FOR 2011-12-06 </a:t>
                      </a:r>
                      <a:r>
                        <a:rPr lang="nb-NO" sz="4000" dirty="0" err="1" smtClean="0"/>
                        <a:t>nr</a:t>
                      </a:r>
                      <a:r>
                        <a:rPr lang="nb-NO" sz="4000" dirty="0" smtClean="0"/>
                        <a:t> 1357, kapittel 6.</a:t>
                      </a:r>
                    </a:p>
                  </a:txBody>
                  <a:tcPr marL="182856" marR="182856" marT="91428" marB="91428"/>
                </a:tc>
                <a:tc>
                  <a:txBody>
                    <a:bodyPr/>
                    <a:lstStyle/>
                    <a:p>
                      <a:r>
                        <a:rPr lang="nb-NO" sz="4000" dirty="0" smtClean="0"/>
                        <a:t>Arbeids-tilsynet</a:t>
                      </a:r>
                      <a:endParaRPr lang="nb-NO" sz="4000" dirty="0"/>
                    </a:p>
                  </a:txBody>
                  <a:tcPr marL="182856" marR="182856" marT="91428" marB="91428"/>
                </a:tc>
                <a:extLst>
                  <a:ext uri="{0D108BD9-81ED-4DB2-BD59-A6C34878D82A}">
                    <a16:rowId xmlns:a16="http://schemas.microsoft.com/office/drawing/2014/main" val="10001"/>
                  </a:ext>
                </a:extLst>
              </a:tr>
              <a:tr h="5540676">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4000" dirty="0" smtClean="0"/>
                        <a:t>Hindre</a:t>
                      </a:r>
                      <a:r>
                        <a:rPr lang="nb-NO" sz="4000" baseline="0" dirty="0" smtClean="0"/>
                        <a:t> at ansatte* </a:t>
                      </a:r>
                    </a:p>
                    <a:p>
                      <a:pPr marL="0" marR="0" lvl="0" indent="0" algn="l" defTabSz="914446" rtl="0" eaLnBrk="1" fontAlgn="auto" latinLnBrk="0" hangingPunct="1">
                        <a:lnSpc>
                          <a:spcPct val="100000"/>
                        </a:lnSpc>
                        <a:spcBef>
                          <a:spcPts val="0"/>
                        </a:spcBef>
                        <a:spcAft>
                          <a:spcPts val="0"/>
                        </a:spcAft>
                        <a:buClrTx/>
                        <a:buSzTx/>
                        <a:buFontTx/>
                        <a:buNone/>
                        <a:tabLst/>
                        <a:defRPr/>
                      </a:pPr>
                      <a:r>
                        <a:rPr lang="nb-NO" sz="4000" baseline="0" dirty="0" smtClean="0"/>
                        <a:t>sprer smitte </a:t>
                      </a:r>
                      <a:r>
                        <a:rPr lang="nb-NO" sz="4000" dirty="0" smtClean="0"/>
                        <a:t>(pasienters rettigheter/ arbeidsgivers plikt til forsvarlighet/ verne pasientene mot smitte)</a:t>
                      </a:r>
                    </a:p>
                    <a:p>
                      <a:endParaRPr lang="nb-NO" sz="4000" dirty="0"/>
                    </a:p>
                  </a:txBody>
                  <a:tcPr marL="182856" marR="182856" marT="91428" marB="91428"/>
                </a:tc>
                <a:tc>
                  <a:txBody>
                    <a:bodyPr/>
                    <a:lstStyle/>
                    <a:p>
                      <a:pPr marL="285750" indent="-285750">
                        <a:buFont typeface="Arial" panose="020B0604020202020204" pitchFamily="34" charset="0"/>
                        <a:buChar char="•"/>
                      </a:pPr>
                      <a:r>
                        <a:rPr lang="nb-NO" sz="4000" dirty="0" smtClean="0"/>
                        <a:t>Lov om kommunale helse- og omsorgstjenester m.m. (helse- og omsorgstjenesteloven), LOV-2011-06-24-30, kapittel 4.</a:t>
                      </a:r>
                    </a:p>
                    <a:p>
                      <a:pPr marL="285750" indent="-285750">
                        <a:buFont typeface="Arial" panose="020B0604020202020204" pitchFamily="34" charset="0"/>
                        <a:buChar char="•"/>
                      </a:pPr>
                      <a:r>
                        <a:rPr lang="nb-NO" sz="4000" dirty="0" smtClean="0"/>
                        <a:t>Lov om spesialisthelsetjenesten m.m. (spesialisthelsetjenesteloven), LOV-1999-07-02-6, § 2-2</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4000" dirty="0" smtClean="0"/>
                        <a:t>Lov om helsepersonell (</a:t>
                      </a:r>
                      <a:r>
                        <a:rPr lang="nb-NO" sz="4000" dirty="0" err="1" smtClean="0"/>
                        <a:t>helsepersonelloven</a:t>
                      </a:r>
                      <a:r>
                        <a:rPr lang="nb-NO" sz="4000" dirty="0" smtClean="0"/>
                        <a:t>), LOV-1999-07-02-64, § 4 og 16. </a:t>
                      </a:r>
                    </a:p>
                    <a:p>
                      <a:pPr marL="285750" marR="0" lvl="0" indent="-285750"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4000" dirty="0" smtClean="0"/>
                        <a:t>Forskrift om smittevern i helse- og omsorgstjenesten, FOR-2005-06-17-610, § 2-1 og 2-2.</a:t>
                      </a:r>
                    </a:p>
                    <a:p>
                      <a:pPr marL="285750" indent="-285750">
                        <a:buFont typeface="Arial" panose="020B0604020202020204" pitchFamily="34" charset="0"/>
                        <a:buChar char="•"/>
                      </a:pPr>
                      <a:endParaRPr lang="nb-NO" sz="4000" dirty="0"/>
                    </a:p>
                  </a:txBody>
                  <a:tcPr marL="182856" marR="182856" marT="91428" marB="91428"/>
                </a:tc>
                <a:tc>
                  <a:txBody>
                    <a:bodyPr/>
                    <a:lstStyle/>
                    <a:p>
                      <a:r>
                        <a:rPr lang="nb-NO" sz="4000" dirty="0" smtClean="0"/>
                        <a:t>Helse-direktoratet</a:t>
                      </a:r>
                      <a:endParaRPr lang="nb-NO" sz="4000" dirty="0"/>
                    </a:p>
                  </a:txBody>
                  <a:tcPr marL="182856" marR="182856" marT="91428" marB="91428"/>
                </a:tc>
                <a:extLst>
                  <a:ext uri="{0D108BD9-81ED-4DB2-BD59-A6C34878D82A}">
                    <a16:rowId xmlns:a16="http://schemas.microsoft.com/office/drawing/2014/main" val="10002"/>
                  </a:ext>
                </a:extLst>
              </a:tr>
            </a:tbl>
          </a:graphicData>
        </a:graphic>
      </p:graphicFrame>
      <p:sp>
        <p:nvSpPr>
          <p:cNvPr id="5" name="TekstSylinder 4"/>
          <p:cNvSpPr txBox="1"/>
          <p:nvPr/>
        </p:nvSpPr>
        <p:spPr>
          <a:xfrm>
            <a:off x="17551378" y="12687928"/>
            <a:ext cx="5756704" cy="584775"/>
          </a:xfrm>
          <a:prstGeom prst="rect">
            <a:avLst/>
          </a:prstGeom>
          <a:noFill/>
        </p:spPr>
        <p:txBody>
          <a:bodyPr wrap="none" rtlCol="0">
            <a:spAutoFit/>
          </a:bodyPr>
          <a:lstStyle/>
          <a:p>
            <a:pPr algn="l"/>
            <a:r>
              <a:rPr lang="nb-NO" sz="3200" dirty="0"/>
              <a:t>* Avgrenses her til helsepersonell</a:t>
            </a:r>
          </a:p>
        </p:txBody>
      </p:sp>
    </p:spTree>
    <p:extLst>
      <p:ext uri="{BB962C8B-B14F-4D97-AF65-F5344CB8AC3E}">
        <p14:creationId xmlns:p14="http://schemas.microsoft.com/office/powerpoint/2010/main" val="29952094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415636" y="3657600"/>
            <a:ext cx="23545800" cy="968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F:\Omr2\Felles\Smittevernklyngen\Influensa\Vaksine\SESONG\2017-2018\Informasjonsmateriell\influensavaks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276" y="3907609"/>
            <a:ext cx="9184308" cy="9184308"/>
          </a:xfrm>
          <a:prstGeom prst="rect">
            <a:avLst/>
          </a:prstGeom>
          <a:noFill/>
          <a:ln>
            <a:noFill/>
          </a:ln>
        </p:spPr>
      </p:pic>
      <p:sp>
        <p:nvSpPr>
          <p:cNvPr id="13" name="Tittel 4"/>
          <p:cNvSpPr txBox="1">
            <a:spLocks/>
          </p:cNvSpPr>
          <p:nvPr/>
        </p:nvSpPr>
        <p:spPr>
          <a:xfrm>
            <a:off x="6491335" y="1600528"/>
            <a:ext cx="11394401" cy="1288045"/>
          </a:xfrm>
          <a:prstGeom prst="rect">
            <a:avLst/>
          </a:prstGeom>
        </p:spPr>
        <p:txBody>
          <a:bodyPr/>
          <a:lstStyle>
            <a:lvl1pPr algn="l" defTabSz="1828526" rtl="0" eaLnBrk="1" latinLnBrk="0" hangingPunct="1">
              <a:lnSpc>
                <a:spcPct val="90000"/>
              </a:lnSpc>
              <a:spcBef>
                <a:spcPct val="0"/>
              </a:spcBef>
              <a:buNone/>
              <a:defRPr sz="9300" kern="1200">
                <a:solidFill>
                  <a:schemeClr val="accent6"/>
                </a:solidFill>
                <a:latin typeface="+mj-lt"/>
                <a:ea typeface="+mj-ea"/>
                <a:cs typeface="+mj-cs"/>
              </a:defRPr>
            </a:lvl1pPr>
          </a:lstStyle>
          <a:p>
            <a:r>
              <a:rPr lang="nb-NO" smtClean="0"/>
              <a:t>fhi.no/influensavaksine</a:t>
            </a:r>
            <a:endParaRPr lang="nb-NO" dirty="0"/>
          </a:p>
        </p:txBody>
      </p:sp>
      <p:sp>
        <p:nvSpPr>
          <p:cNvPr id="5" name="Plassholder for tekst 8"/>
          <p:cNvSpPr txBox="1">
            <a:spLocks/>
          </p:cNvSpPr>
          <p:nvPr/>
        </p:nvSpPr>
        <p:spPr>
          <a:xfrm>
            <a:off x="11689223" y="6424862"/>
            <a:ext cx="11369891" cy="5630779"/>
          </a:xfrm>
          <a:prstGeom prst="rect">
            <a:avLst/>
          </a:prstGeom>
        </p:spPr>
        <p:txBody>
          <a:bodyPr>
            <a:noAutofit/>
          </a:bodyPr>
          <a:lstStyle>
            <a:lvl1pPr marL="360000" indent="-360000" algn="l" defTabSz="1828526" rtl="0" eaLnBrk="1" latinLnBrk="0" hangingPunct="1">
              <a:lnSpc>
                <a:spcPct val="120000"/>
              </a:lnSpc>
              <a:spcBef>
                <a:spcPts val="0"/>
              </a:spcBef>
              <a:spcAft>
                <a:spcPts val="1300"/>
              </a:spcAft>
              <a:buClr>
                <a:schemeClr val="accent4"/>
              </a:buClr>
              <a:buSzPct val="100000"/>
              <a:buFontTx/>
              <a:buBlip>
                <a:blip r:embed="rId4"/>
              </a:buBlip>
              <a:defRPr sz="3800" kern="1200">
                <a:solidFill>
                  <a:schemeClr val="dk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4"/>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4"/>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4"/>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4"/>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buSzPct val="120000"/>
              <a:buFont typeface="Calibri" panose="020F0502020204030204" pitchFamily="34" charset="0"/>
              <a:buChar char="•"/>
            </a:pPr>
            <a:r>
              <a:rPr lang="nb-NO" sz="4400" dirty="0" smtClean="0">
                <a:solidFill>
                  <a:schemeClr val="tx1"/>
                </a:solidFill>
              </a:rPr>
              <a:t>Bestillingsfrist for vaksiner til utsending september/oktober er 1. mai. </a:t>
            </a:r>
            <a:r>
              <a:rPr lang="nb-NO" sz="4400" dirty="0" smtClean="0">
                <a:solidFill>
                  <a:schemeClr val="tx1"/>
                </a:solidFill>
              </a:rPr>
              <a:t>Ta kontakt med oss hvis det trengs å </a:t>
            </a:r>
            <a:r>
              <a:rPr lang="nb-NO" sz="4400" smtClean="0">
                <a:solidFill>
                  <a:schemeClr val="tx1"/>
                </a:solidFill>
              </a:rPr>
              <a:t>etterbestille vaksiner!</a:t>
            </a:r>
            <a:endParaRPr lang="nb-NO" sz="4400" dirty="0" smtClean="0">
              <a:solidFill>
                <a:schemeClr val="tx1"/>
              </a:solidFill>
            </a:endParaRPr>
          </a:p>
          <a:p>
            <a:pPr>
              <a:buSzPct val="120000"/>
              <a:buFont typeface="Calibri" panose="020F0502020204030204" pitchFamily="34" charset="0"/>
              <a:buChar char="•"/>
            </a:pPr>
            <a:endParaRPr lang="nb-NO" sz="4400" dirty="0" smtClean="0">
              <a:solidFill>
                <a:schemeClr val="tx1"/>
              </a:solidFill>
            </a:endParaRPr>
          </a:p>
          <a:p>
            <a:pPr>
              <a:buSzPct val="120000"/>
              <a:buFont typeface="Calibri" panose="020F0502020204030204" pitchFamily="34" charset="0"/>
              <a:buChar char="•"/>
            </a:pPr>
            <a:r>
              <a:rPr lang="nb-NO" sz="4400" dirty="0" smtClean="0">
                <a:solidFill>
                  <a:schemeClr val="tx1"/>
                </a:solidFill>
              </a:rPr>
              <a:t>Meld kasserte doser til </a:t>
            </a:r>
            <a:r>
              <a:rPr lang="nb-NO" sz="4400" dirty="0" smtClean="0">
                <a:solidFill>
                  <a:schemeClr val="tx1"/>
                </a:solidFill>
                <a:hlinkClick r:id="rId5"/>
              </a:rPr>
              <a:t>influensa@fhi.no</a:t>
            </a:r>
            <a:r>
              <a:rPr lang="nb-NO" sz="4400" dirty="0" smtClean="0">
                <a:solidFill>
                  <a:schemeClr val="tx1"/>
                </a:solidFill>
              </a:rPr>
              <a:t> eller (helst) via Questback i </a:t>
            </a:r>
            <a:r>
              <a:rPr lang="nb-NO" sz="4400" dirty="0" err="1" smtClean="0">
                <a:solidFill>
                  <a:schemeClr val="tx1"/>
                </a:solidFill>
              </a:rPr>
              <a:t>bestillingsbrevet</a:t>
            </a:r>
            <a:endParaRPr lang="nb-NO" sz="4400" dirty="0" smtClean="0">
              <a:solidFill>
                <a:schemeClr val="tx1"/>
              </a:solidFill>
            </a:endParaRPr>
          </a:p>
          <a:p>
            <a:pPr marL="0" indent="0">
              <a:buSzPct val="120000"/>
              <a:buNone/>
            </a:pPr>
            <a:endParaRPr lang="nb-NO" sz="4400" dirty="0" smtClean="0">
              <a:solidFill>
                <a:schemeClr val="tx1"/>
              </a:solidFill>
            </a:endParaRPr>
          </a:p>
          <a:p>
            <a:pPr>
              <a:buSzPct val="120000"/>
              <a:buFont typeface="Calibri" panose="020F0502020204030204" pitchFamily="34" charset="0"/>
              <a:buChar char="•"/>
            </a:pPr>
            <a:endParaRPr lang="nb-NO" sz="2400" dirty="0">
              <a:solidFill>
                <a:schemeClr val="tx1"/>
              </a:solidFill>
            </a:endParaRPr>
          </a:p>
        </p:txBody>
      </p:sp>
    </p:spTree>
    <p:extLst>
      <p:ext uri="{BB962C8B-B14F-4D97-AF65-F5344CB8AC3E}">
        <p14:creationId xmlns:p14="http://schemas.microsoft.com/office/powerpoint/2010/main" val="6740791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600296" y="-334777"/>
            <a:ext cx="17881504" cy="3458977"/>
          </a:xfrm>
        </p:spPr>
        <p:txBody>
          <a:bodyPr/>
          <a:lstStyle/>
          <a:p>
            <a:r>
              <a:rPr lang="nb-NO" sz="7200" dirty="0">
                <a:solidFill>
                  <a:schemeClr val="tx1">
                    <a:lumMod val="65000"/>
                    <a:lumOff val="35000"/>
                  </a:schemeClr>
                </a:solidFill>
              </a:rPr>
              <a:t>Vaksinasjon for å redusere risiko for sykdom hos arbeidstaker – direkte beskyttelse</a:t>
            </a:r>
          </a:p>
        </p:txBody>
      </p:sp>
      <p:sp>
        <p:nvSpPr>
          <p:cNvPr id="3" name="Plassholder for tekst 2"/>
          <p:cNvSpPr>
            <a:spLocks noGrp="1"/>
          </p:cNvSpPr>
          <p:nvPr>
            <p:ph type="body" sz="quarter" idx="14"/>
          </p:nvPr>
        </p:nvSpPr>
        <p:spPr>
          <a:xfrm>
            <a:off x="1827397" y="4481116"/>
            <a:ext cx="21072156" cy="9233297"/>
          </a:xfrm>
        </p:spPr>
        <p:txBody>
          <a:bodyPr/>
          <a:lstStyle/>
          <a:p>
            <a:r>
              <a:rPr lang="nb-NO" sz="7200" dirty="0" smtClean="0"/>
              <a:t>For å beskytte den ansatte skal arbeidsgiver: </a:t>
            </a:r>
          </a:p>
          <a:p>
            <a:pPr marL="914263" indent="-914263">
              <a:buFont typeface="Arial" panose="020B0604020202020204" pitchFamily="34" charset="0"/>
              <a:buChar char="•"/>
            </a:pPr>
            <a:r>
              <a:rPr lang="nb-NO" sz="6000" dirty="0" smtClean="0"/>
              <a:t>vurdere </a:t>
            </a:r>
            <a:r>
              <a:rPr lang="nb-NO" sz="6000" dirty="0"/>
              <a:t>risikoen for </a:t>
            </a:r>
            <a:r>
              <a:rPr lang="nb-NO" sz="6000" dirty="0" smtClean="0"/>
              <a:t>smitte…</a:t>
            </a:r>
          </a:p>
          <a:p>
            <a:pPr marL="914263" indent="-914263">
              <a:buFont typeface="Arial" panose="020B0604020202020204" pitchFamily="34" charset="0"/>
              <a:buChar char="•"/>
            </a:pPr>
            <a:r>
              <a:rPr lang="nb-NO" sz="6000" dirty="0" smtClean="0"/>
              <a:t>..og vurdere smittereduserende tiltak, som bl.a. vaksinasjon*.</a:t>
            </a:r>
          </a:p>
          <a:p>
            <a:pPr marL="914263" indent="-914263">
              <a:buFont typeface="Arial" panose="020B0604020202020204" pitchFamily="34" charset="0"/>
              <a:buChar char="•"/>
            </a:pPr>
            <a:r>
              <a:rPr lang="nb-NO" sz="6000" dirty="0" smtClean="0"/>
              <a:t>Skal sørge </a:t>
            </a:r>
            <a:r>
              <a:rPr lang="nb-NO" sz="6000" dirty="0"/>
              <a:t>for at arbeidstakere </a:t>
            </a:r>
            <a:r>
              <a:rPr lang="nb-NO" sz="6000" dirty="0" smtClean="0"/>
              <a:t>tilbys vaksinasjon </a:t>
            </a:r>
            <a:r>
              <a:rPr lang="nb-NO" sz="6000" dirty="0"/>
              <a:t>mot biologiske faktorer de kan bli eksponert </a:t>
            </a:r>
            <a:r>
              <a:rPr lang="nb-NO" sz="6000" dirty="0" smtClean="0"/>
              <a:t>for</a:t>
            </a:r>
          </a:p>
          <a:p>
            <a:pPr marL="914263" indent="-914263">
              <a:buFont typeface="Arial" panose="020B0604020202020204" pitchFamily="34" charset="0"/>
              <a:buChar char="•"/>
            </a:pPr>
            <a:r>
              <a:rPr lang="nb-NO" sz="6000" dirty="0"/>
              <a:t>b</a:t>
            </a:r>
            <a:r>
              <a:rPr lang="nb-NO" sz="6000" dirty="0" smtClean="0"/>
              <a:t>ør </a:t>
            </a:r>
            <a:r>
              <a:rPr lang="nb-NO" sz="6000" dirty="0"/>
              <a:t>gi skriftlig tilbud om vaksinasjon og dokumentere at tilbudet er </a:t>
            </a:r>
            <a:r>
              <a:rPr lang="nb-NO" sz="6000" dirty="0" smtClean="0"/>
              <a:t>gitt </a:t>
            </a:r>
            <a:endParaRPr lang="nb-NO" sz="6000" dirty="0"/>
          </a:p>
          <a:p>
            <a:pPr marL="914263" indent="-914263">
              <a:buFont typeface="Arial" panose="020B0604020202020204" pitchFamily="34" charset="0"/>
              <a:buChar char="•"/>
            </a:pPr>
            <a:r>
              <a:rPr lang="nb-NO" sz="6000" dirty="0" smtClean="0"/>
              <a:t>skal </a:t>
            </a:r>
            <a:r>
              <a:rPr lang="nb-NO" sz="6000" dirty="0"/>
              <a:t>dekke utgiftene ved vaksinasjon</a:t>
            </a:r>
          </a:p>
          <a:p>
            <a:pPr marL="914263" indent="-914263">
              <a:buFont typeface="Arial" panose="020B0604020202020204" pitchFamily="34" charset="0"/>
              <a:buChar char="•"/>
            </a:pPr>
            <a:endParaRPr lang="nb-NO" dirty="0" smtClean="0"/>
          </a:p>
          <a:p>
            <a:endParaRPr lang="nb-NO" dirty="0"/>
          </a:p>
        </p:txBody>
      </p:sp>
      <p:sp>
        <p:nvSpPr>
          <p:cNvPr id="4" name="TekstSylinder 3"/>
          <p:cNvSpPr txBox="1"/>
          <p:nvPr/>
        </p:nvSpPr>
        <p:spPr>
          <a:xfrm>
            <a:off x="1136715" y="13037294"/>
            <a:ext cx="19634734" cy="584775"/>
          </a:xfrm>
          <a:prstGeom prst="rect">
            <a:avLst/>
          </a:prstGeom>
          <a:noFill/>
        </p:spPr>
        <p:txBody>
          <a:bodyPr wrap="none" rtlCol="0">
            <a:spAutoFit/>
          </a:bodyPr>
          <a:lstStyle/>
          <a:p>
            <a:r>
              <a:rPr lang="nb-NO" sz="3200" dirty="0"/>
              <a:t>*Forskrift om utførelse av arbeid, bruk av arbeidsutstyr og tilhørende tekniske krav (forskrift om utførelse av arbeid)  </a:t>
            </a:r>
          </a:p>
        </p:txBody>
      </p:sp>
    </p:spTree>
    <p:extLst>
      <p:ext uri="{BB962C8B-B14F-4D97-AF65-F5344CB8AC3E}">
        <p14:creationId xmlns:p14="http://schemas.microsoft.com/office/powerpoint/2010/main" val="108109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1143001" y="3664575"/>
            <a:ext cx="22348824" cy="9647000"/>
          </a:xfrm>
        </p:spPr>
        <p:txBody>
          <a:bodyPr/>
          <a:lstStyle/>
          <a:p>
            <a:endParaRPr lang="nb-NO" dirty="0" smtClean="0"/>
          </a:p>
          <a:p>
            <a:r>
              <a:rPr lang="nb-NO" sz="7200" dirty="0"/>
              <a:t>Krav til virksomheten/arbeidsgiver i helsetjenesten</a:t>
            </a:r>
            <a:r>
              <a:rPr lang="nb-NO" sz="7200" dirty="0" smtClean="0"/>
              <a:t>:</a:t>
            </a:r>
          </a:p>
          <a:p>
            <a:pPr marL="1800000" lvl="4" indent="0">
              <a:buNone/>
            </a:pPr>
            <a:endParaRPr lang="nb-NO" sz="3399" dirty="0"/>
          </a:p>
          <a:p>
            <a:pPr marL="685697" indent="-685697">
              <a:buFont typeface="Arial" panose="020B0604020202020204" pitchFamily="34" charset="0"/>
              <a:buChar char="•"/>
            </a:pPr>
            <a:r>
              <a:rPr lang="nb-NO" dirty="0" smtClean="0"/>
              <a:t>Skal </a:t>
            </a:r>
            <a:r>
              <a:rPr lang="nb-NO" dirty="0"/>
              <a:t>sikre forsvarlige helsetjenester, inkludert smitteforebyggende tiltak</a:t>
            </a:r>
          </a:p>
          <a:p>
            <a:pPr marL="685697" indent="-685697">
              <a:buFont typeface="Arial" panose="020B0604020202020204" pitchFamily="34" charset="0"/>
              <a:buChar char="•"/>
            </a:pPr>
            <a:r>
              <a:rPr lang="nb-NO" dirty="0"/>
              <a:t>Skal sikre rutiner for å verne helsepersonell, ansatte og pasienter mot smitte</a:t>
            </a:r>
            <a:r>
              <a:rPr lang="nb-NO" dirty="0" smtClean="0"/>
              <a:t>.</a:t>
            </a:r>
          </a:p>
          <a:p>
            <a:pPr marL="685697" indent="-685697">
              <a:buFont typeface="Arial" panose="020B0604020202020204" pitchFamily="34" charset="0"/>
              <a:buChar char="•"/>
            </a:pPr>
            <a:r>
              <a:rPr lang="nb-NO" dirty="0" smtClean="0"/>
              <a:t>Krav </a:t>
            </a:r>
            <a:r>
              <a:rPr lang="nb-NO" dirty="0"/>
              <a:t>om infeksjonskontrollprogram som skal inneholde skriftlige retningslinjer for ulike smitteverntiltak. Vaksinasjon av ansatte med relevante vaksiner er et slikt tiltak.</a:t>
            </a:r>
          </a:p>
          <a:p>
            <a:endParaRPr lang="nb-NO" sz="3999" dirty="0"/>
          </a:p>
          <a:p>
            <a:r>
              <a:rPr lang="nb-NO" sz="3599" i="1" dirty="0"/>
              <a:t>Pasient- og brukerrettighetsloven § 1-3, Forskrift om smittevern i helse- og omsorgstjenesten ,</a:t>
            </a:r>
          </a:p>
          <a:p>
            <a:r>
              <a:rPr lang="nb-NO" sz="3599" i="1" dirty="0"/>
              <a:t>helse- og omsorgstjenesteloven § 4-1 og spesialisthelsetjenesteloven § 2-2 og </a:t>
            </a:r>
            <a:r>
              <a:rPr lang="nb-NO" sz="3599" i="1" dirty="0" err="1"/>
              <a:t>helsepersonelloven</a:t>
            </a:r>
            <a:r>
              <a:rPr lang="nb-NO" sz="3599" i="1" dirty="0"/>
              <a:t> § 16 .</a:t>
            </a:r>
          </a:p>
          <a:p>
            <a:endParaRPr lang="nb-NO" sz="3999" dirty="0">
              <a:solidFill>
                <a:schemeClr val="tx1"/>
              </a:solidFill>
            </a:endParaRPr>
          </a:p>
          <a:p>
            <a:endParaRPr lang="nb-NO" sz="3999" dirty="0">
              <a:solidFill>
                <a:schemeClr val="tx1"/>
              </a:solidFill>
            </a:endParaRPr>
          </a:p>
        </p:txBody>
      </p:sp>
      <p:sp>
        <p:nvSpPr>
          <p:cNvPr id="4" name="Plassholder for tekst 1"/>
          <p:cNvSpPr txBox="1">
            <a:spLocks/>
          </p:cNvSpPr>
          <p:nvPr/>
        </p:nvSpPr>
        <p:spPr>
          <a:xfrm>
            <a:off x="1509582" y="936016"/>
            <a:ext cx="15612221" cy="2215735"/>
          </a:xfrm>
          <a:prstGeom prst="rect">
            <a:avLst/>
          </a:prstGeom>
        </p:spPr>
        <p:txBody>
          <a:bodyPr vert="horz" lIns="0" tIns="0" rIns="0" bIns="0" rtlCol="0" anchor="b" anchorCtr="0">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5201" kern="1200">
                <a:solidFill>
                  <a:schemeClr val="bg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7199" dirty="0">
                <a:solidFill>
                  <a:schemeClr val="tx1">
                    <a:lumMod val="65000"/>
                    <a:lumOff val="35000"/>
                  </a:schemeClr>
                </a:solidFill>
              </a:rPr>
              <a:t>Vaksinasjon for å hindre at </a:t>
            </a:r>
            <a:r>
              <a:rPr lang="nb-NO" sz="7199" dirty="0" smtClean="0">
                <a:solidFill>
                  <a:schemeClr val="tx1">
                    <a:lumMod val="65000"/>
                    <a:lumOff val="35000"/>
                  </a:schemeClr>
                </a:solidFill>
              </a:rPr>
              <a:t>helsepersonell </a:t>
            </a:r>
            <a:r>
              <a:rPr lang="nb-NO" sz="7199" dirty="0">
                <a:solidFill>
                  <a:schemeClr val="tx1">
                    <a:lumMod val="65000"/>
                    <a:lumOff val="35000"/>
                  </a:schemeClr>
                </a:solidFill>
              </a:rPr>
              <a:t>sprer smitte videre – indirekte beskyttelse</a:t>
            </a:r>
          </a:p>
        </p:txBody>
      </p:sp>
    </p:spTree>
    <p:extLst>
      <p:ext uri="{BB962C8B-B14F-4D97-AF65-F5344CB8AC3E}">
        <p14:creationId xmlns:p14="http://schemas.microsoft.com/office/powerpoint/2010/main" val="1150358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1237998" y="696767"/>
            <a:ext cx="15612221" cy="2708434"/>
          </a:xfrm>
        </p:spPr>
        <p:txBody>
          <a:bodyPr/>
          <a:lstStyle/>
          <a:p>
            <a:r>
              <a:rPr lang="nb-NO" sz="8800" dirty="0" smtClean="0">
                <a:solidFill>
                  <a:schemeClr val="tx1">
                    <a:lumMod val="65000"/>
                    <a:lumOff val="35000"/>
                  </a:schemeClr>
                </a:solidFill>
              </a:rPr>
              <a:t>Presiseringer i nytt skriv fra Helsedirektoratet høsten 2019*</a:t>
            </a:r>
            <a:endParaRPr lang="nb-NO" sz="8800" dirty="0">
              <a:solidFill>
                <a:schemeClr val="tx1">
                  <a:lumMod val="65000"/>
                  <a:lumOff val="35000"/>
                </a:schemeClr>
              </a:solidFill>
            </a:endParaRPr>
          </a:p>
        </p:txBody>
      </p:sp>
      <p:sp>
        <p:nvSpPr>
          <p:cNvPr id="3" name="Plassholder for tekst 2"/>
          <p:cNvSpPr>
            <a:spLocks noGrp="1"/>
          </p:cNvSpPr>
          <p:nvPr>
            <p:ph type="body" sz="quarter" idx="14"/>
          </p:nvPr>
        </p:nvSpPr>
        <p:spPr>
          <a:xfrm>
            <a:off x="1745998" y="4573449"/>
            <a:ext cx="19132802" cy="8309967"/>
          </a:xfrm>
        </p:spPr>
        <p:txBody>
          <a:bodyPr/>
          <a:lstStyle/>
          <a:p>
            <a:r>
              <a:rPr lang="nb-NO" dirty="0" smtClean="0"/>
              <a:t>Oppdrag: å tydeliggjøre arbeidsgivers faglige krav og plikter </a:t>
            </a:r>
            <a:r>
              <a:rPr lang="nb-NO" dirty="0" err="1" smtClean="0"/>
              <a:t>ift</a:t>
            </a:r>
            <a:r>
              <a:rPr lang="nb-NO" dirty="0" smtClean="0"/>
              <a:t> vaksinasjon av helsepersonell</a:t>
            </a:r>
          </a:p>
          <a:p>
            <a:endParaRPr lang="nb-NO" dirty="0"/>
          </a:p>
          <a:p>
            <a:r>
              <a:rPr lang="nb-NO" dirty="0" smtClean="0"/>
              <a:t>Utførelse: </a:t>
            </a:r>
            <a:r>
              <a:rPr lang="nb-NO" dirty="0"/>
              <a:t>Oppdrag fra HOD til </a:t>
            </a:r>
            <a:r>
              <a:rPr lang="nb-NO" dirty="0" err="1"/>
              <a:t>Hdir</a:t>
            </a:r>
            <a:r>
              <a:rPr lang="nb-NO" dirty="0"/>
              <a:t>. Utført i samarbeid med Arbeidstilsynet og FHI</a:t>
            </a:r>
          </a:p>
          <a:p>
            <a:endParaRPr lang="nb-NO" dirty="0" smtClean="0"/>
          </a:p>
          <a:p>
            <a:r>
              <a:rPr lang="nb-NO" dirty="0" smtClean="0"/>
              <a:t>Formål: å øke vaksinasjonsdekningen for anbefalte vaksiner hos helsepersonell</a:t>
            </a:r>
          </a:p>
          <a:p>
            <a:endParaRPr lang="nb-NO" dirty="0"/>
          </a:p>
          <a:p>
            <a:endParaRPr lang="nb-NO" dirty="0"/>
          </a:p>
        </p:txBody>
      </p:sp>
      <p:sp>
        <p:nvSpPr>
          <p:cNvPr id="4" name="TekstSylinder 3"/>
          <p:cNvSpPr txBox="1"/>
          <p:nvPr/>
        </p:nvSpPr>
        <p:spPr>
          <a:xfrm>
            <a:off x="4851400" y="13006527"/>
            <a:ext cx="19118632" cy="707886"/>
          </a:xfrm>
          <a:prstGeom prst="rect">
            <a:avLst/>
          </a:prstGeom>
          <a:noFill/>
        </p:spPr>
        <p:txBody>
          <a:bodyPr wrap="none" rtlCol="0">
            <a:spAutoFit/>
          </a:bodyPr>
          <a:lstStyle/>
          <a:p>
            <a:r>
              <a:rPr lang="nb-NO" sz="4000" dirty="0" smtClean="0"/>
              <a:t>*«Vaksinasjon </a:t>
            </a:r>
            <a:r>
              <a:rPr lang="nb-NO" sz="4000" dirty="0"/>
              <a:t>av helsepersonell – ansvar, rettigheter, </a:t>
            </a:r>
            <a:r>
              <a:rPr lang="nb-NO" sz="4000" dirty="0" smtClean="0"/>
              <a:t>plikter», -veiledning </a:t>
            </a:r>
            <a:r>
              <a:rPr lang="nb-NO" sz="4000" dirty="0"/>
              <a:t>til lov og forskrift</a:t>
            </a:r>
          </a:p>
        </p:txBody>
      </p:sp>
    </p:spTree>
    <p:extLst>
      <p:ext uri="{BB962C8B-B14F-4D97-AF65-F5344CB8AC3E}">
        <p14:creationId xmlns:p14="http://schemas.microsoft.com/office/powerpoint/2010/main" val="31717202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2507998" y="4268324"/>
            <a:ext cx="19488402" cy="3935875"/>
          </a:xfrm>
        </p:spPr>
        <p:txBody>
          <a:bodyPr/>
          <a:lstStyle/>
          <a:p>
            <a:r>
              <a:rPr lang="nb-NO" dirty="0" smtClean="0"/>
              <a:t>Arbeidsgivers faglige krav og plikter</a:t>
            </a:r>
            <a:endParaRPr lang="nb-NO" dirty="0"/>
          </a:p>
        </p:txBody>
      </p:sp>
    </p:spTree>
    <p:extLst>
      <p:ext uri="{BB962C8B-B14F-4D97-AF65-F5344CB8AC3E}">
        <p14:creationId xmlns:p14="http://schemas.microsoft.com/office/powerpoint/2010/main" val="17799549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999359" y="4216400"/>
            <a:ext cx="22648041" cy="9193286"/>
          </a:xfrm>
        </p:spPr>
        <p:txBody>
          <a:bodyPr/>
          <a:lstStyle/>
          <a:p>
            <a:r>
              <a:rPr lang="nb-NO" dirty="0" smtClean="0"/>
              <a:t>Aktuelle </a:t>
            </a:r>
            <a:r>
              <a:rPr lang="nb-NO" dirty="0"/>
              <a:t>problemstillinger som </a:t>
            </a:r>
            <a:r>
              <a:rPr lang="nb-NO" dirty="0" smtClean="0"/>
              <a:t>arbeidsgiver bør vurdere:</a:t>
            </a:r>
          </a:p>
          <a:p>
            <a:pPr lvl="4"/>
            <a:endParaRPr lang="nb-NO" dirty="0"/>
          </a:p>
          <a:p>
            <a:pPr marL="457200" indent="-457200">
              <a:buFont typeface="Arial" panose="020B0604020202020204" pitchFamily="34" charset="0"/>
              <a:buChar char="•"/>
            </a:pPr>
            <a:r>
              <a:rPr lang="nb-NO" dirty="0" smtClean="0"/>
              <a:t>Sannsynlighet for smitte</a:t>
            </a:r>
          </a:p>
          <a:p>
            <a:pPr marL="457200" indent="-457200">
              <a:buFont typeface="Arial" panose="020B0604020202020204" pitchFamily="34" charset="0"/>
              <a:buChar char="•"/>
            </a:pPr>
            <a:r>
              <a:rPr lang="nb-NO" dirty="0"/>
              <a:t>S</a:t>
            </a:r>
            <a:r>
              <a:rPr lang="nb-NO" dirty="0" smtClean="0"/>
              <a:t>ykdommens smittsomhet og alvorlighet</a:t>
            </a:r>
          </a:p>
          <a:p>
            <a:pPr marL="457200" indent="-457200">
              <a:buFont typeface="Arial" panose="020B0604020202020204" pitchFamily="34" charset="0"/>
              <a:buChar char="•"/>
            </a:pPr>
            <a:r>
              <a:rPr lang="nb-NO" dirty="0" smtClean="0"/>
              <a:t>Risiko for den ansatte?</a:t>
            </a:r>
            <a:r>
              <a:rPr lang="nb-NO" dirty="0"/>
              <a:t> </a:t>
            </a:r>
            <a:r>
              <a:rPr lang="nb-NO" dirty="0" smtClean="0"/>
              <a:t>- Type </a:t>
            </a:r>
            <a:r>
              <a:rPr lang="nb-NO" dirty="0"/>
              <a:t>arbeidsoppgaver (</a:t>
            </a:r>
            <a:r>
              <a:rPr lang="nb-NO" dirty="0" err="1"/>
              <a:t>Invasive</a:t>
            </a:r>
            <a:r>
              <a:rPr lang="nb-NO" dirty="0"/>
              <a:t> </a:t>
            </a:r>
            <a:r>
              <a:rPr lang="nb-NO" dirty="0" smtClean="0"/>
              <a:t>prosedyrer, </a:t>
            </a:r>
            <a:r>
              <a:rPr lang="nb-NO" dirty="0"/>
              <a:t>type </a:t>
            </a:r>
            <a:r>
              <a:rPr lang="nb-NO" dirty="0" smtClean="0"/>
              <a:t>stell)?</a:t>
            </a:r>
          </a:p>
          <a:p>
            <a:pPr marL="457200" indent="-457200">
              <a:buFont typeface="Arial" panose="020B0604020202020204" pitchFamily="34" charset="0"/>
              <a:buChar char="•"/>
            </a:pPr>
            <a:r>
              <a:rPr lang="nb-NO" dirty="0" smtClean="0"/>
              <a:t>Risiko for pasientene og konsekvenser </a:t>
            </a:r>
            <a:r>
              <a:rPr lang="nb-NO" dirty="0"/>
              <a:t>av </a:t>
            </a:r>
            <a:r>
              <a:rPr lang="nb-NO" dirty="0" smtClean="0"/>
              <a:t>å få smitte </a:t>
            </a:r>
            <a:r>
              <a:rPr lang="nb-NO" dirty="0"/>
              <a:t>inn i </a:t>
            </a:r>
            <a:r>
              <a:rPr lang="nb-NO" dirty="0" smtClean="0"/>
              <a:t>avdelingen?</a:t>
            </a:r>
          </a:p>
          <a:p>
            <a:pPr marL="457200" indent="-457200">
              <a:buFont typeface="Arial" panose="020B0604020202020204" pitchFamily="34" charset="0"/>
              <a:buChar char="•"/>
            </a:pPr>
            <a:r>
              <a:rPr lang="nb-NO" dirty="0" smtClean="0"/>
              <a:t>Hvilke kompenserende smitteverntiltak finnes og hvor effektive er disse?</a:t>
            </a:r>
          </a:p>
          <a:p>
            <a:pPr marL="1537200" lvl="1" indent="-457200">
              <a:buFont typeface="Arial" panose="020B0604020202020204" pitchFamily="34" charset="0"/>
              <a:buChar char="•"/>
            </a:pPr>
            <a:r>
              <a:rPr lang="nb-NO" sz="4800" dirty="0" smtClean="0"/>
              <a:t>Finnes vaksine? Hvor effektiv er den/ hva er forventet risikoreduserende effekt av at helsepersonell vaksinerer seg?</a:t>
            </a:r>
            <a:r>
              <a:rPr lang="nb-NO" sz="4800" dirty="0"/>
              <a:t> </a:t>
            </a:r>
            <a:r>
              <a:rPr lang="nb-NO" sz="4800" dirty="0" smtClean="0"/>
              <a:t>Bivirkninger? Vaksinasjonsregime?</a:t>
            </a:r>
            <a:endParaRPr lang="nb-NO" sz="4800" dirty="0"/>
          </a:p>
          <a:p>
            <a:pPr marL="1537200" lvl="1" indent="-457200">
              <a:buFont typeface="Arial" panose="020B0604020202020204" pitchFamily="34" charset="0"/>
              <a:buChar char="•"/>
            </a:pPr>
            <a:r>
              <a:rPr lang="nb-NO" sz="4800" dirty="0"/>
              <a:t>A</a:t>
            </a:r>
            <a:r>
              <a:rPr lang="nb-NO" sz="4800" dirty="0" smtClean="0"/>
              <a:t>ndre smitteverntiltak? Hygienetiltak, bruk </a:t>
            </a:r>
            <a:r>
              <a:rPr lang="nb-NO" sz="4800" dirty="0"/>
              <a:t>av beskyttelsesutstyr som munnbind eller </a:t>
            </a:r>
            <a:r>
              <a:rPr lang="nb-NO" sz="4800" dirty="0" smtClean="0"/>
              <a:t>åndedrettsvern?</a:t>
            </a:r>
            <a:endParaRPr lang="nb-NO" sz="4800" dirty="0"/>
          </a:p>
          <a:p>
            <a:endParaRPr lang="nb-NO" dirty="0"/>
          </a:p>
        </p:txBody>
      </p:sp>
      <p:sp>
        <p:nvSpPr>
          <p:cNvPr id="4" name="Plassholder for tekst 1"/>
          <p:cNvSpPr txBox="1">
            <a:spLocks/>
          </p:cNvSpPr>
          <p:nvPr/>
        </p:nvSpPr>
        <p:spPr>
          <a:xfrm>
            <a:off x="770759" y="1266654"/>
            <a:ext cx="18711041" cy="1477199"/>
          </a:xfrm>
          <a:prstGeom prst="rect">
            <a:avLst/>
          </a:prstGeom>
        </p:spPr>
        <p:txBody>
          <a:bodyPr vert="horz" wrap="square" lIns="0" tIns="0" rIns="0" bIns="0" rtlCol="0" anchor="b" anchorCtr="0">
            <a:spAutoFit/>
          </a:bodyPr>
          <a:lstStyle>
            <a:lvl1pPr marL="0" indent="0" algn="l" defTabSz="1828526" rtl="0" eaLnBrk="1" latinLnBrk="0" hangingPunct="1">
              <a:lnSpc>
                <a:spcPct val="100000"/>
              </a:lnSpc>
              <a:spcBef>
                <a:spcPts val="0"/>
              </a:spcBef>
              <a:spcAft>
                <a:spcPts val="0"/>
              </a:spcAft>
              <a:buClr>
                <a:schemeClr val="accent4"/>
              </a:buClr>
              <a:buSzPct val="100000"/>
              <a:buFontTx/>
              <a:buNone/>
              <a:defRPr sz="10400" kern="1200">
                <a:solidFill>
                  <a:schemeClr val="bg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3"/>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3"/>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3"/>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3"/>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9599" dirty="0" smtClean="0">
                <a:solidFill>
                  <a:schemeClr val="tx1">
                    <a:lumMod val="65000"/>
                    <a:lumOff val="35000"/>
                  </a:schemeClr>
                </a:solidFill>
              </a:rPr>
              <a:t>1. Risikovurdering med ROS-metodikk</a:t>
            </a:r>
            <a:endParaRPr lang="nb-NO" dirty="0">
              <a:solidFill>
                <a:schemeClr val="tx1">
                  <a:lumMod val="65000"/>
                  <a:lumOff val="35000"/>
                </a:schemeClr>
              </a:solidFill>
            </a:endParaRPr>
          </a:p>
        </p:txBody>
      </p:sp>
    </p:spTree>
    <p:extLst>
      <p:ext uri="{BB962C8B-B14F-4D97-AF65-F5344CB8AC3E}">
        <p14:creationId xmlns:p14="http://schemas.microsoft.com/office/powerpoint/2010/main" val="3566240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1"/>
          <p:cNvSpPr txBox="1">
            <a:spLocks/>
          </p:cNvSpPr>
          <p:nvPr/>
        </p:nvSpPr>
        <p:spPr>
          <a:xfrm>
            <a:off x="897759" y="1368254"/>
            <a:ext cx="18711041" cy="1477199"/>
          </a:xfrm>
          <a:prstGeom prst="rect">
            <a:avLst/>
          </a:prstGeom>
        </p:spPr>
        <p:txBody>
          <a:bodyPr vert="horz" wrap="square" lIns="0" tIns="0" rIns="0" bIns="0" rtlCol="0" anchor="b" anchorCtr="0">
            <a:spAutoFit/>
          </a:bodyPr>
          <a:lstStyle>
            <a:lvl1pPr marL="0" indent="0" algn="l" defTabSz="1828526" rtl="0" eaLnBrk="1" latinLnBrk="0" hangingPunct="1">
              <a:lnSpc>
                <a:spcPct val="100000"/>
              </a:lnSpc>
              <a:spcBef>
                <a:spcPts val="0"/>
              </a:spcBef>
              <a:spcAft>
                <a:spcPts val="0"/>
              </a:spcAft>
              <a:buClr>
                <a:schemeClr val="accent4"/>
              </a:buClr>
              <a:buSzPct val="100000"/>
              <a:buFontTx/>
              <a:buNone/>
              <a:defRPr sz="10400" kern="1200">
                <a:solidFill>
                  <a:schemeClr val="bg1"/>
                </a:solidFill>
                <a:latin typeface="+mn-lt"/>
                <a:ea typeface="+mn-ea"/>
                <a:cs typeface="+mn-cs"/>
              </a:defRPr>
            </a:lvl1pPr>
            <a:lvl2pPr marL="1080000" indent="-360000" algn="l" defTabSz="1828526" rtl="0" eaLnBrk="1" latinLnBrk="0" hangingPunct="1">
              <a:lnSpc>
                <a:spcPct val="90000"/>
              </a:lnSpc>
              <a:spcBef>
                <a:spcPts val="1000"/>
              </a:spcBef>
              <a:buClr>
                <a:schemeClr val="accent4"/>
              </a:buClr>
              <a:buFontTx/>
              <a:buBlip>
                <a:blip r:embed="rId3"/>
              </a:buBlip>
              <a:defRPr sz="3200" kern="1200">
                <a:solidFill>
                  <a:schemeClr val="dk1"/>
                </a:solidFill>
                <a:latin typeface="+mn-lt"/>
                <a:ea typeface="+mn-ea"/>
                <a:cs typeface="+mn-cs"/>
              </a:defRPr>
            </a:lvl2pPr>
            <a:lvl3pPr marL="1440000" indent="-360000" algn="l" defTabSz="1828526" rtl="0" eaLnBrk="1" latinLnBrk="0" hangingPunct="1">
              <a:lnSpc>
                <a:spcPct val="90000"/>
              </a:lnSpc>
              <a:spcBef>
                <a:spcPts val="1000"/>
              </a:spcBef>
              <a:buClr>
                <a:schemeClr val="accent4"/>
              </a:buClr>
              <a:buFontTx/>
              <a:buBlip>
                <a:blip r:embed="rId3"/>
              </a:buBlip>
              <a:defRPr sz="2800" kern="1200">
                <a:solidFill>
                  <a:schemeClr val="dk1"/>
                </a:solidFill>
                <a:latin typeface="+mn-lt"/>
                <a:ea typeface="+mn-ea"/>
                <a:cs typeface="+mn-cs"/>
              </a:defRPr>
            </a:lvl3pPr>
            <a:lvl4pPr marL="1800000" indent="-360000" algn="l" defTabSz="1828526" rtl="0" eaLnBrk="1" latinLnBrk="0" hangingPunct="1">
              <a:lnSpc>
                <a:spcPct val="90000"/>
              </a:lnSpc>
              <a:spcBef>
                <a:spcPts val="1000"/>
              </a:spcBef>
              <a:buClr>
                <a:schemeClr val="accent4"/>
              </a:buClr>
              <a:buFontTx/>
              <a:buBlip>
                <a:blip r:embed="rId3"/>
              </a:buBlip>
              <a:defRPr sz="2600" kern="1200">
                <a:solidFill>
                  <a:schemeClr val="dk1"/>
                </a:solidFill>
                <a:latin typeface="+mn-lt"/>
                <a:ea typeface="+mn-ea"/>
                <a:cs typeface="+mn-cs"/>
              </a:defRPr>
            </a:lvl4pPr>
            <a:lvl5pPr marL="2160000" indent="-360000" algn="l" defTabSz="1828526" rtl="0" eaLnBrk="1" latinLnBrk="0" hangingPunct="1">
              <a:lnSpc>
                <a:spcPct val="90000"/>
              </a:lnSpc>
              <a:spcBef>
                <a:spcPts val="1000"/>
              </a:spcBef>
              <a:buClr>
                <a:schemeClr val="accent4"/>
              </a:buClr>
              <a:buFontTx/>
              <a:buBlip>
                <a:blip r:embed="rId3"/>
              </a:buBlip>
              <a:defRPr sz="2400" kern="1200">
                <a:solidFill>
                  <a:schemeClr val="dk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9599" dirty="0" smtClean="0">
                <a:solidFill>
                  <a:schemeClr val="tx1">
                    <a:lumMod val="65000"/>
                    <a:lumOff val="35000"/>
                  </a:schemeClr>
                </a:solidFill>
              </a:rPr>
              <a:t>2. Iverksette smittereduserende tiltak</a:t>
            </a:r>
            <a:endParaRPr lang="nb-NO" dirty="0">
              <a:solidFill>
                <a:schemeClr val="tx1">
                  <a:lumMod val="65000"/>
                  <a:lumOff val="35000"/>
                </a:schemeClr>
              </a:solidFill>
            </a:endParaRPr>
          </a:p>
        </p:txBody>
      </p:sp>
      <p:sp>
        <p:nvSpPr>
          <p:cNvPr id="5" name="Plassholder for tekst 2"/>
          <p:cNvSpPr>
            <a:spLocks noGrp="1"/>
          </p:cNvSpPr>
          <p:nvPr>
            <p:ph type="body" sz="quarter" idx="14"/>
          </p:nvPr>
        </p:nvSpPr>
        <p:spPr>
          <a:xfrm>
            <a:off x="1187515" y="4609256"/>
            <a:ext cx="22495641" cy="7386638"/>
          </a:xfrm>
        </p:spPr>
        <p:txBody>
          <a:bodyPr/>
          <a:lstStyle/>
          <a:p>
            <a:r>
              <a:rPr lang="nb-NO" sz="7200" dirty="0" smtClean="0"/>
              <a:t>Arbeidsgiver skal: </a:t>
            </a:r>
          </a:p>
          <a:p>
            <a:pPr marL="914263" indent="-914263">
              <a:buFont typeface="Arial" panose="020B0604020202020204" pitchFamily="34" charset="0"/>
              <a:buChar char="•"/>
            </a:pPr>
            <a:r>
              <a:rPr lang="nb-NO" sz="6000" dirty="0" smtClean="0"/>
              <a:t>Sikre </a:t>
            </a:r>
            <a:r>
              <a:rPr lang="nb-NO" sz="6000" dirty="0"/>
              <a:t>gode smittevernrutiner i form av </a:t>
            </a:r>
            <a:r>
              <a:rPr lang="nb-NO" sz="6000" dirty="0" smtClean="0"/>
              <a:t>et skriftlig infeksjonskontrollprogram som etterleves i praksis*</a:t>
            </a:r>
          </a:p>
          <a:p>
            <a:pPr marL="914263" indent="-914263">
              <a:buFont typeface="Arial" panose="020B0604020202020204" pitchFamily="34" charset="0"/>
              <a:buChar char="•"/>
            </a:pPr>
            <a:r>
              <a:rPr lang="nb-NO" sz="6000" dirty="0" smtClean="0"/>
              <a:t>Iverksette relevante smittereduserende tiltak (ikke kun vaksinasjon!)</a:t>
            </a:r>
          </a:p>
          <a:p>
            <a:pPr marL="914263" indent="-914263">
              <a:buFont typeface="Arial" panose="020B0604020202020204" pitchFamily="34" charset="0"/>
              <a:buChar char="•"/>
            </a:pPr>
            <a:r>
              <a:rPr lang="nb-NO" sz="6000" dirty="0" smtClean="0"/>
              <a:t>Tilby arbeidstakere gratis vaksinasjon </a:t>
            </a:r>
            <a:r>
              <a:rPr lang="nb-NO" sz="6000" dirty="0"/>
              <a:t>mot biologiske faktorer de kan bli eksponert for</a:t>
            </a:r>
            <a:r>
              <a:rPr lang="nb-NO" sz="6000" dirty="0" smtClean="0"/>
              <a:t>** (skriftlig tilbud og dokumentasjon i etterkant)</a:t>
            </a:r>
          </a:p>
          <a:p>
            <a:pPr marL="914263" indent="-914263">
              <a:buFont typeface="Arial" panose="020B0604020202020204" pitchFamily="34" charset="0"/>
              <a:buChar char="•"/>
            </a:pPr>
            <a:endParaRPr lang="nb-NO" dirty="0" smtClean="0"/>
          </a:p>
          <a:p>
            <a:endParaRPr lang="nb-NO" dirty="0"/>
          </a:p>
        </p:txBody>
      </p:sp>
      <p:sp>
        <p:nvSpPr>
          <p:cNvPr id="6" name="TekstSylinder 5"/>
          <p:cNvSpPr txBox="1"/>
          <p:nvPr/>
        </p:nvSpPr>
        <p:spPr>
          <a:xfrm>
            <a:off x="1187515" y="11995894"/>
            <a:ext cx="19839918" cy="1077218"/>
          </a:xfrm>
          <a:prstGeom prst="rect">
            <a:avLst/>
          </a:prstGeom>
          <a:noFill/>
        </p:spPr>
        <p:txBody>
          <a:bodyPr wrap="none" rtlCol="0">
            <a:spAutoFit/>
          </a:bodyPr>
          <a:lstStyle/>
          <a:p>
            <a:r>
              <a:rPr lang="nb-NO" sz="3200" dirty="0"/>
              <a:t>*Pasient- og brukerrettighetsloven § 1-3, Forskrift om smittevern i helse- og omsorgstjenesten </a:t>
            </a:r>
            <a:endParaRPr lang="nb-NO" sz="3200" dirty="0" smtClean="0"/>
          </a:p>
          <a:p>
            <a:r>
              <a:rPr lang="nb-NO" sz="3200" dirty="0" smtClean="0"/>
              <a:t>**Forskrift </a:t>
            </a:r>
            <a:r>
              <a:rPr lang="nb-NO" sz="3200" dirty="0"/>
              <a:t>om utførelse av arbeid, bruk av arbeidsutstyr og tilhørende tekniske krav (forskrift om utførelse av arbeid)  </a:t>
            </a:r>
          </a:p>
        </p:txBody>
      </p:sp>
    </p:spTree>
    <p:extLst>
      <p:ext uri="{BB962C8B-B14F-4D97-AF65-F5344CB8AC3E}">
        <p14:creationId xmlns:p14="http://schemas.microsoft.com/office/powerpoint/2010/main" val="18739058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_PPT_Mal.potx" id="{E0E0C4A7-A816-4870-9706-9C6563C389C6}" vid="{8AD2F9BC-C895-4898-A494-BBCA094C908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6EC19D615AC3748B5323C2DFBC5D0BD" ma:contentTypeVersion="5" ma:contentTypeDescription="Opprett et nytt dokument." ma:contentTypeScope="" ma:versionID="9de626ebdec54095d4da1d1dcb065e6e">
  <xsd:schema xmlns:xsd="http://www.w3.org/2001/XMLSchema" xmlns:xs="http://www.w3.org/2001/XMLSchema" xmlns:p="http://schemas.microsoft.com/office/2006/metadata/properties" xmlns:ns1="http://schemas.microsoft.com/sharepoint/v3" xmlns:ns2="1efd57d9-e196-426d-8733-cdf19f155125" targetNamespace="http://schemas.microsoft.com/office/2006/metadata/properties" ma:root="true" ma:fieldsID="821d6c4b966d1955c56f2f1943c6653a" ns1:_="" ns2:_="">
    <xsd:import namespace="http://schemas.microsoft.com/sharepoint/v3"/>
    <xsd:import namespace="1efd57d9-e196-426d-8733-cdf19f1551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5"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d57d9-e196-426d-8733-cdf19f155125" elementFormDefault="qualified">
    <xsd:import namespace="http://schemas.microsoft.com/office/2006/documentManagement/types"/>
    <xsd:import namespace="http://schemas.microsoft.com/office/infopath/2007/PartnerControls"/>
    <xsd:element name="SharedWithUsers" ma:index="10" nillable="true" ma:displayName="Delt med"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36A84-7F42-424D-AFAF-EA739E848D1B}">
  <ds:schemaRefs>
    <ds:schemaRef ds:uri="http://schemas.microsoft.com/sharepoint/v3/contenttype/forms"/>
  </ds:schemaRefs>
</ds:datastoreItem>
</file>

<file path=customXml/itemProps2.xml><?xml version="1.0" encoding="utf-8"?>
<ds:datastoreItem xmlns:ds="http://schemas.openxmlformats.org/officeDocument/2006/customXml" ds:itemID="{F24FAB36-D4E7-432D-97E9-B65E468B8316}">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1efd57d9-e196-426d-8733-cdf19f155125"/>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0FBB2D1-CD7B-4D26-B22C-052819CE1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fd57d9-e196-426d-8733-cdf19f15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FHI_PPT_Mal</Template>
  <TotalTime>2271</TotalTime>
  <Words>4642</Words>
  <Application>Microsoft Office PowerPoint</Application>
  <PresentationFormat>Egendefinert</PresentationFormat>
  <Paragraphs>423</Paragraphs>
  <Slides>33</Slides>
  <Notes>33</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33</vt:i4>
      </vt:variant>
    </vt:vector>
  </HeadingPairs>
  <TitlesOfParts>
    <vt:vector size="36" baseType="lpstr">
      <vt:lpstr>Arial</vt:lpstr>
      <vt:lpstr>Calibri</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Influensa </vt:lpstr>
      <vt:lpstr>Sykehusinnleggelser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Klüwer, Birgitte</dc:creator>
  <cp:lastModifiedBy>Bentele, Horst</cp:lastModifiedBy>
  <cp:revision>155</cp:revision>
  <cp:lastPrinted>2019-11-11T13:47:34Z</cp:lastPrinted>
  <dcterms:created xsi:type="dcterms:W3CDTF">2018-03-12T12:56:17Z</dcterms:created>
  <dcterms:modified xsi:type="dcterms:W3CDTF">2019-11-11T13:56:56Z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0x01010016EC19D615AC3748B5323C2DFBC5D0BD</vt:lpwstr>
  </property>
</Properties>
</file>