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3" r:id="rId10"/>
    <p:sldId id="264" r:id="rId11"/>
    <p:sldId id="265" r:id="rId12"/>
    <p:sldId id="268" r:id="rId13"/>
    <p:sldId id="266" r:id="rId14"/>
    <p:sldId id="269" r:id="rId1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02614F-2E19-4DBE-BFAC-A075777135B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C80EF529-EEC7-4EA9-A72E-481264263412}">
      <dgm:prSet/>
      <dgm:spPr/>
      <dgm:t>
        <a:bodyPr/>
        <a:lstStyle/>
        <a:p>
          <a:r>
            <a:rPr lang="nb-NO" dirty="0"/>
            <a:t>Lovfestet de regionale kompetansesentrene for smittevern i helsetjenesten – gratis tjenester til kommunene</a:t>
          </a:r>
          <a:endParaRPr lang="en-US" dirty="0"/>
        </a:p>
      </dgm:t>
    </dgm:pt>
    <dgm:pt modelId="{00787C6E-531D-44BD-A909-860B299D83EE}" type="parTrans" cxnId="{B19853E6-0C8F-4C94-BFA1-8ADD32DF1909}">
      <dgm:prSet/>
      <dgm:spPr/>
      <dgm:t>
        <a:bodyPr/>
        <a:lstStyle/>
        <a:p>
          <a:endParaRPr lang="en-US"/>
        </a:p>
      </dgm:t>
    </dgm:pt>
    <dgm:pt modelId="{5E4CEF20-193B-47DC-A3BC-AEAC26BD11CC}" type="sibTrans" cxnId="{B19853E6-0C8F-4C94-BFA1-8ADD32DF1909}">
      <dgm:prSet/>
      <dgm:spPr/>
      <dgm:t>
        <a:bodyPr/>
        <a:lstStyle/>
        <a:p>
          <a:endParaRPr lang="en-US"/>
        </a:p>
      </dgm:t>
    </dgm:pt>
    <dgm:pt modelId="{C122955A-C4F8-4B01-AB83-AB15709ADFA7}">
      <dgm:prSet/>
      <dgm:spPr/>
      <dgm:t>
        <a:bodyPr/>
        <a:lstStyle/>
        <a:p>
          <a:r>
            <a:rPr lang="nb-NO"/>
            <a:t>Departementet kan i forskrift gi bestemmelser om senterets oppgaver </a:t>
          </a:r>
          <a:endParaRPr lang="en-US"/>
        </a:p>
      </dgm:t>
    </dgm:pt>
    <dgm:pt modelId="{843A436F-2AE1-48CC-973C-7326BB10587E}" type="parTrans" cxnId="{80FC59A4-81F8-489E-B607-0A6F87502F5A}">
      <dgm:prSet/>
      <dgm:spPr/>
      <dgm:t>
        <a:bodyPr/>
        <a:lstStyle/>
        <a:p>
          <a:endParaRPr lang="en-US"/>
        </a:p>
      </dgm:t>
    </dgm:pt>
    <dgm:pt modelId="{7A88EFCC-2CAB-43DB-82FF-D5C1DEA8AC78}" type="sibTrans" cxnId="{80FC59A4-81F8-489E-B607-0A6F87502F5A}">
      <dgm:prSet/>
      <dgm:spPr/>
      <dgm:t>
        <a:bodyPr/>
        <a:lstStyle/>
        <a:p>
          <a:endParaRPr lang="en-US"/>
        </a:p>
      </dgm:t>
    </dgm:pt>
    <dgm:pt modelId="{BABF6111-745E-44EB-BE53-61F0FAAA0CDB}" type="pres">
      <dgm:prSet presAssocID="{2C02614F-2E19-4DBE-BFAC-A075777135B4}" presName="linear" presStyleCnt="0">
        <dgm:presLayoutVars>
          <dgm:animLvl val="lvl"/>
          <dgm:resizeHandles val="exact"/>
        </dgm:presLayoutVars>
      </dgm:prSet>
      <dgm:spPr/>
    </dgm:pt>
    <dgm:pt modelId="{4B4DCCA0-A628-4293-BC2A-DFA325D2A532}" type="pres">
      <dgm:prSet presAssocID="{C80EF529-EEC7-4EA9-A72E-48126426341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7CCF40B-7071-4D89-9570-F129C141005D}" type="pres">
      <dgm:prSet presAssocID="{5E4CEF20-193B-47DC-A3BC-AEAC26BD11CC}" presName="spacer" presStyleCnt="0"/>
      <dgm:spPr/>
    </dgm:pt>
    <dgm:pt modelId="{F3427F5C-2C0B-4D29-AA59-BC4D22745410}" type="pres">
      <dgm:prSet presAssocID="{C122955A-C4F8-4B01-AB83-AB15709ADFA7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A964C902-CF55-4652-9663-4854DB267A06}" type="presOf" srcId="{C122955A-C4F8-4B01-AB83-AB15709ADFA7}" destId="{F3427F5C-2C0B-4D29-AA59-BC4D22745410}" srcOrd="0" destOrd="0" presId="urn:microsoft.com/office/officeart/2005/8/layout/vList2"/>
    <dgm:cxn modelId="{CD662C5B-9CFC-4118-A5D4-DED96A74AD65}" type="presOf" srcId="{C80EF529-EEC7-4EA9-A72E-481264263412}" destId="{4B4DCCA0-A628-4293-BC2A-DFA325D2A532}" srcOrd="0" destOrd="0" presId="urn:microsoft.com/office/officeart/2005/8/layout/vList2"/>
    <dgm:cxn modelId="{D7F53B8E-6336-46F1-AD3D-279C50268615}" type="presOf" srcId="{2C02614F-2E19-4DBE-BFAC-A075777135B4}" destId="{BABF6111-745E-44EB-BE53-61F0FAAA0CDB}" srcOrd="0" destOrd="0" presId="urn:microsoft.com/office/officeart/2005/8/layout/vList2"/>
    <dgm:cxn modelId="{80FC59A4-81F8-489E-B607-0A6F87502F5A}" srcId="{2C02614F-2E19-4DBE-BFAC-A075777135B4}" destId="{C122955A-C4F8-4B01-AB83-AB15709ADFA7}" srcOrd="1" destOrd="0" parTransId="{843A436F-2AE1-48CC-973C-7326BB10587E}" sibTransId="{7A88EFCC-2CAB-43DB-82FF-D5C1DEA8AC78}"/>
    <dgm:cxn modelId="{B19853E6-0C8F-4C94-BFA1-8ADD32DF1909}" srcId="{2C02614F-2E19-4DBE-BFAC-A075777135B4}" destId="{C80EF529-EEC7-4EA9-A72E-481264263412}" srcOrd="0" destOrd="0" parTransId="{00787C6E-531D-44BD-A909-860B299D83EE}" sibTransId="{5E4CEF20-193B-47DC-A3BC-AEAC26BD11CC}"/>
    <dgm:cxn modelId="{8F5ED3DD-A18A-455A-A345-26451B91E809}" type="presParOf" srcId="{BABF6111-745E-44EB-BE53-61F0FAAA0CDB}" destId="{4B4DCCA0-A628-4293-BC2A-DFA325D2A532}" srcOrd="0" destOrd="0" presId="urn:microsoft.com/office/officeart/2005/8/layout/vList2"/>
    <dgm:cxn modelId="{51F79D49-6340-441E-918F-D0351D3F31D1}" type="presParOf" srcId="{BABF6111-745E-44EB-BE53-61F0FAAA0CDB}" destId="{97CCF40B-7071-4D89-9570-F129C141005D}" srcOrd="1" destOrd="0" presId="urn:microsoft.com/office/officeart/2005/8/layout/vList2"/>
    <dgm:cxn modelId="{0DC1D3EC-4044-4243-A4B7-5DEA31D8CBD4}" type="presParOf" srcId="{BABF6111-745E-44EB-BE53-61F0FAAA0CDB}" destId="{F3427F5C-2C0B-4D29-AA59-BC4D2274541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4DCCA0-A628-4293-BC2A-DFA325D2A532}">
      <dsp:nvSpPr>
        <dsp:cNvPr id="0" name=""/>
        <dsp:cNvSpPr/>
      </dsp:nvSpPr>
      <dsp:spPr>
        <a:xfrm>
          <a:off x="0" y="248742"/>
          <a:ext cx="6513603" cy="264069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700" kern="1200" dirty="0"/>
            <a:t>Lovfestet de regionale kompetansesentrene for smittevern i helsetjenesten – gratis tjenester til kommunene</a:t>
          </a:r>
          <a:endParaRPr lang="en-US" sz="3700" kern="1200" dirty="0"/>
        </a:p>
      </dsp:txBody>
      <dsp:txXfrm>
        <a:off x="128908" y="377650"/>
        <a:ext cx="6255787" cy="2382874"/>
      </dsp:txXfrm>
    </dsp:sp>
    <dsp:sp modelId="{F3427F5C-2C0B-4D29-AA59-BC4D22745410}">
      <dsp:nvSpPr>
        <dsp:cNvPr id="0" name=""/>
        <dsp:cNvSpPr/>
      </dsp:nvSpPr>
      <dsp:spPr>
        <a:xfrm>
          <a:off x="0" y="2995992"/>
          <a:ext cx="6513603" cy="264069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700" kern="1200"/>
            <a:t>Departementet kan i forskrift gi bestemmelser om senterets oppgaver </a:t>
          </a:r>
          <a:endParaRPr lang="en-US" sz="3700" kern="1200"/>
        </a:p>
      </dsp:txBody>
      <dsp:txXfrm>
        <a:off x="128908" y="3124900"/>
        <a:ext cx="6255787" cy="23828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6E721A9-5E1A-4FE5-A4FC-AD14DD4C6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58DEAA9-C2FB-47B0-B489-45F62ED9C9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82C1A5A-DF1B-4CE2-99DC-B9D9A061F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CB16A-4586-4AD7-8876-8BE456667A82}" type="datetimeFigureOut">
              <a:rPr lang="en-GB" smtClean="0"/>
              <a:t>11/11/2019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EE08394-50D7-44E2-B9F7-BF5630E9D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FB558FF-45EF-4204-803E-1C3FD1FC1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41921-9F70-464D-8680-7C5114BA7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590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508B5A2-5688-42E8-98AD-AA1015CA0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97F5D92F-9599-4EA3-BED8-6C6EDEF80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952BC9A-48CF-4658-A840-B0CB3F12D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CB16A-4586-4AD7-8876-8BE456667A82}" type="datetimeFigureOut">
              <a:rPr lang="en-GB" smtClean="0"/>
              <a:t>11/11/2019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44F9D45-E1CB-45C5-9263-AC6DCCB99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45FCF4C-4D4B-4E02-8750-B6B0F9574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41921-9F70-464D-8680-7C5114BA7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038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70DB8C60-E4FB-46F2-AE57-EE3FA29F17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49F7461-4178-406D-B6C1-C6102E9A59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9E9EFFD-61E7-4148-9E22-A4282F83D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CB16A-4586-4AD7-8876-8BE456667A82}" type="datetimeFigureOut">
              <a:rPr lang="en-GB" smtClean="0"/>
              <a:t>11/11/2019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DBF3B2D-968A-454D-97C7-D54844A26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8F97DD3-6730-4393-904F-9022D25BD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41921-9F70-464D-8680-7C5114BA7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595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0A2374-82DF-4653-9539-345E4CB40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EDD1FED-6AE2-4F67-86F4-1301220DE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9304766-99CB-4C36-ADB3-9D9AB4C97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CB16A-4586-4AD7-8876-8BE456667A82}" type="datetimeFigureOut">
              <a:rPr lang="en-GB" smtClean="0"/>
              <a:t>11/11/2019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F289F57-E860-41D5-8AA3-28858ED58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45A9123-B429-4D09-BAFE-DFB26E09E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41921-9F70-464D-8680-7C5114BA7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267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AF5BDA-639C-4C6C-9EF5-046ABECA1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7543135-4458-45AC-A02E-FF0235E1A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2C2856D-0846-43A1-83BC-F9BED9A47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CB16A-4586-4AD7-8876-8BE456667A82}" type="datetimeFigureOut">
              <a:rPr lang="en-GB" smtClean="0"/>
              <a:t>11/11/2019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FD23747-3441-46E1-AD8C-15E41D16C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BF5297A-2B99-4518-A314-08CD8B586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41921-9F70-464D-8680-7C5114BA7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385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9A12682-0CDA-47BA-BC17-22802B315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047C74-3E90-4E04-84D9-D8B542E866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55231E1-F56C-477E-B120-3EDB36244C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241A032-B29E-4DF4-AC53-CA045609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CB16A-4586-4AD7-8876-8BE456667A82}" type="datetimeFigureOut">
              <a:rPr lang="en-GB" smtClean="0"/>
              <a:t>11/11/2019</a:t>
            </a:fld>
            <a:endParaRPr lang="en-GB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4BA21F6-F731-49FB-9BC1-17AAFA4D0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4223049-CF2B-4384-9B18-BF05C0DCC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41921-9F70-464D-8680-7C5114BA7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314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95C310-4E24-42E7-B85C-AB73720A0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64AD8F-1105-4919-8F4F-7DB82F73B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AC05F1A-562D-481D-9F72-AC7D551D3D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EBBBD11-A871-47E1-9319-C164C7742F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8381EB5-5822-4888-9CF8-E66AA4EC7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C0F0A848-605C-4D36-A769-134830713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CB16A-4586-4AD7-8876-8BE456667A82}" type="datetimeFigureOut">
              <a:rPr lang="en-GB" smtClean="0"/>
              <a:t>11/11/2019</a:t>
            </a:fld>
            <a:endParaRPr lang="en-GB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4E9A446A-AF5A-4C2A-8AD5-21A11012F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DE972973-66A0-4283-98AA-C415A81CF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41921-9F70-464D-8680-7C5114BA7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59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DA1FB32-AEE9-4A52-8844-953AE9D94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0EA00D3-6C24-4F75-8B21-F6552E0B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CB16A-4586-4AD7-8876-8BE456667A82}" type="datetimeFigureOut">
              <a:rPr lang="en-GB" smtClean="0"/>
              <a:t>11/11/2019</a:t>
            </a:fld>
            <a:endParaRPr lang="en-GB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E089433-E2E8-425E-9939-E331164F8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716DA86-C541-4D46-AFAA-6C02CB969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41921-9F70-464D-8680-7C5114BA7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878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50FFF4A-9173-4CFB-B1B5-F067FA4CC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CB16A-4586-4AD7-8876-8BE456667A82}" type="datetimeFigureOut">
              <a:rPr lang="en-GB" smtClean="0"/>
              <a:t>11/11/2019</a:t>
            </a:fld>
            <a:endParaRPr lang="en-GB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276E9BD-1452-4A21-A1A6-DDCA6118C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A91BD20-307E-4A1C-AD45-42C9464A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41921-9F70-464D-8680-7C5114BA7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525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28EF17-4F39-4827-B518-96B1DA953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9FF11B8-1413-4DE7-97C1-DB6BE649E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DCB3262-EDFA-4450-A24B-A6034BE1D9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FDC5160-935A-4776-AC49-6D8CCC4A3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CB16A-4586-4AD7-8876-8BE456667A82}" type="datetimeFigureOut">
              <a:rPr lang="en-GB" smtClean="0"/>
              <a:t>11/11/2019</a:t>
            </a:fld>
            <a:endParaRPr lang="en-GB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FA79FD3-2F46-48FC-8721-4713658E8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9D9F785-2A82-4F94-9FEC-20F458D16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41921-9F70-464D-8680-7C5114BA7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480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58FB9A-B8B7-426F-BBFF-808A7A2EA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9A7729B-775F-42E7-A624-0F80D24B45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18C42E6-B420-4AF0-8AD0-44B4B44C88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12CE566-4E4C-40C1-B05B-61C7FE3A2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CB16A-4586-4AD7-8876-8BE456667A82}" type="datetimeFigureOut">
              <a:rPr lang="en-GB" smtClean="0"/>
              <a:t>11/11/2019</a:t>
            </a:fld>
            <a:endParaRPr lang="en-GB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C151901-73F9-4820-B86C-CE069665D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963CBF0-A043-4AAF-9E29-92B0804FB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41921-9F70-464D-8680-7C5114BA7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317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FF1F597-3303-448A-8CB0-AA7C89EC4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8034187-CB0D-4B99-A7F9-2109B9781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511019D-2E25-4569-9E00-1005FC8897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CB16A-4586-4AD7-8876-8BE456667A82}" type="datetimeFigureOut">
              <a:rPr lang="en-GB" smtClean="0"/>
              <a:t>11/11/2019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65FB0F1-70EA-4BCA-BFC2-C4517AE0C5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C778445-E30A-45B9-AF06-28A57DB6E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41921-9F70-464D-8680-7C5114BA7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75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E15E64-0188-4138-ABEA-503C2A92BB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nb-NO" sz="5100" b="1"/>
              <a:t>Smittevernloven i ny drakt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4B2F4F2-07D3-463F-8CE9-78784BB9CC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en-GB" sz="2000" dirty="0" err="1"/>
              <a:t>Stjørdal</a:t>
            </a:r>
            <a:r>
              <a:rPr lang="en-GB" sz="2000" dirty="0"/>
              <a:t> 13. </a:t>
            </a:r>
            <a:r>
              <a:rPr lang="en-GB" sz="2000" dirty="0" err="1"/>
              <a:t>november</a:t>
            </a:r>
            <a:r>
              <a:rPr lang="en-GB" sz="2000" dirty="0"/>
              <a:t> 2019</a:t>
            </a:r>
          </a:p>
          <a:p>
            <a:pPr algn="l"/>
            <a:r>
              <a:rPr lang="en-GB" sz="2000" dirty="0"/>
              <a:t>Andreas Skulberg</a:t>
            </a:r>
          </a:p>
        </p:txBody>
      </p:sp>
      <p:sp>
        <p:nvSpPr>
          <p:cNvPr id="22" name="Freeform: Shape 1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9657920-366D-4DE3-B7A0-380AF5CF11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77" r="33646" b="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E8C2D8BA-9DF0-4609-AFAF-00E9DCD40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967" y="5613006"/>
            <a:ext cx="256222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87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2F1D8E-CB67-4FCB-BCBE-2618444FB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nb-NO" b="1" dirty="0">
                <a:solidFill>
                  <a:srgbClr val="FFFFFF"/>
                </a:solidFill>
              </a:rPr>
              <a:t>Regionale helseforetaks ansvar § 7-3</a:t>
            </a:r>
          </a:p>
        </p:txBody>
      </p:sp>
      <p:graphicFrame>
        <p:nvGraphicFramePr>
          <p:cNvPr id="13" name="Plassholder for innhold 2">
            <a:extLst>
              <a:ext uri="{FF2B5EF4-FFF2-40B4-BE49-F238E27FC236}">
                <a16:creationId xmlns:a16="http://schemas.microsoft.com/office/drawing/2014/main" id="{A7F80BF4-6D40-401D-BB56-C25FA0B663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6016627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6802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3D0DC02-1A01-4A73-AEA2-3FA503DB4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6774" y="484893"/>
            <a:ext cx="7002804" cy="2159541"/>
          </a:xfrm>
        </p:spPr>
        <p:txBody>
          <a:bodyPr>
            <a:noAutofit/>
          </a:bodyPr>
          <a:lstStyle/>
          <a:p>
            <a:r>
              <a:rPr lang="nb-NO" sz="4000" b="1" dirty="0">
                <a:solidFill>
                  <a:srgbClr val="0070C0"/>
                </a:solidFill>
              </a:rPr>
              <a:t>Utvidelse av reglene om undersøkelser av arbeidstakere og studenter ved smittefare § 3-2</a:t>
            </a:r>
            <a:endParaRPr lang="nb-NO" sz="4000" dirty="0">
              <a:solidFill>
                <a:srgbClr val="0070C0"/>
              </a:solidFill>
            </a:endParaRP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DB37660-F335-4584-9143-7810182BF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0FCC150-D5A5-42A7-912C-8069B26C4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8120" y="3023044"/>
            <a:ext cx="6499654" cy="3639289"/>
          </a:xfrm>
        </p:spPr>
        <p:txBody>
          <a:bodyPr anchor="ctr">
            <a:normAutofit/>
          </a:bodyPr>
          <a:lstStyle/>
          <a:p>
            <a:r>
              <a:rPr lang="nb-NO" sz="3500" dirty="0">
                <a:solidFill>
                  <a:srgbClr val="000000"/>
                </a:solidFill>
              </a:rPr>
              <a:t>Forskriftshjemmel til å fastsette krav om forhåndsundersøkelse også for personer som skal oppholde seg i Norge som ledd i kulturutveksling eller lignende </a:t>
            </a:r>
          </a:p>
          <a:p>
            <a:r>
              <a:rPr lang="nb-NO" sz="3500" dirty="0">
                <a:solidFill>
                  <a:srgbClr val="000000"/>
                </a:solidFill>
              </a:rPr>
              <a:t>Bestemmelsen omfatter nå også </a:t>
            </a:r>
            <a:r>
              <a:rPr lang="nb-NO" sz="3500" dirty="0">
                <a:solidFill>
                  <a:srgbClr val="FF0000"/>
                </a:solidFill>
              </a:rPr>
              <a:t>au pairer </a:t>
            </a:r>
          </a:p>
          <a:p>
            <a:endParaRPr lang="nb-NO" sz="3200" dirty="0">
              <a:solidFill>
                <a:srgbClr val="000000"/>
              </a:solidFill>
            </a:endParaRPr>
          </a:p>
          <a:p>
            <a:endParaRPr lang="nb-NO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108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90572" cy="6858000"/>
          </a:xfrm>
          <a:prstGeom prst="rect">
            <a:avLst/>
          </a:prstGeom>
          <a:gradFill>
            <a:gsLst>
              <a:gs pos="0">
                <a:srgbClr val="E3411B">
                  <a:lumMod val="90000"/>
                </a:srgbClr>
              </a:gs>
              <a:gs pos="25000">
                <a:srgbClr val="E3411B">
                  <a:lumMod val="90000"/>
                </a:srgb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FFC34982-252D-4C10-9D82-02B1F225C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75" y="2053641"/>
            <a:ext cx="4338536" cy="2760098"/>
          </a:xfrm>
        </p:spPr>
        <p:txBody>
          <a:bodyPr>
            <a:normAutofit/>
          </a:bodyPr>
          <a:lstStyle/>
          <a:p>
            <a:r>
              <a:rPr lang="nb-NO" b="1" dirty="0">
                <a:solidFill>
                  <a:srgbClr val="FFFFFF"/>
                </a:solidFill>
              </a:rPr>
              <a:t>Svekkelse i retten til smittevernhjelp  § 6-1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BF2221E-6C01-4CE9-96C0-D85FA9843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0054" y="801866"/>
            <a:ext cx="5807676" cy="523063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nb-NO" sz="4000" dirty="0">
                <a:solidFill>
                  <a:srgbClr val="000000"/>
                </a:solidFill>
              </a:rPr>
              <a:t>Formuleringen om at: «smittevernhjelp, for personer i fare for eller som er smittet med en </a:t>
            </a:r>
            <a:r>
              <a:rPr lang="nb-NO" sz="4000" dirty="0" err="1">
                <a:solidFill>
                  <a:srgbClr val="000000"/>
                </a:solidFill>
              </a:rPr>
              <a:t>allmennfarlig</a:t>
            </a:r>
            <a:r>
              <a:rPr lang="nb-NO" sz="4000" dirty="0">
                <a:solidFill>
                  <a:srgbClr val="000000"/>
                </a:solidFill>
              </a:rPr>
              <a:t> smittsom sykdom, ikke kan nektes med den begrunnelse at det ikke er dekning på vedtatte budsjetter»            </a:t>
            </a:r>
            <a:r>
              <a:rPr lang="nb-NO" sz="4000" dirty="0">
                <a:solidFill>
                  <a:srgbClr val="FF0000"/>
                </a:solidFill>
              </a:rPr>
              <a:t>er fjernet</a:t>
            </a:r>
          </a:p>
        </p:txBody>
      </p:sp>
    </p:spTree>
    <p:extLst>
      <p:ext uri="{BB962C8B-B14F-4D97-AF65-F5344CB8AC3E}">
        <p14:creationId xmlns:p14="http://schemas.microsoft.com/office/powerpoint/2010/main" val="4191762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9D4653E-6590-4D92-91BE-A77C86ED2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Endringer i fylkesmannens oppgaver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0CAD5D4-1297-4C14-BA8E-D94C1CABC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 dirty="0"/>
              <a:t>§ 5-5. Forberedelse til tvangssak for smittevernnemda</a:t>
            </a:r>
          </a:p>
          <a:p>
            <a:pPr marL="0" indent="0">
              <a:buNone/>
            </a:pPr>
            <a:r>
              <a:rPr lang="nb-NO" dirty="0"/>
              <a:t>	Begjæringen skal omgående sendes til smittevernnemnda </a:t>
            </a:r>
            <a:r>
              <a:rPr lang="nb-NO" dirty="0">
                <a:solidFill>
                  <a:srgbClr val="FF0000"/>
                </a:solidFill>
              </a:rPr>
              <a:t>med 	kopi til fylkesmannen </a:t>
            </a:r>
            <a:r>
              <a:rPr lang="nb-NO" dirty="0"/>
              <a:t>(og ikke gjennom fylkesmannen)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b="1" dirty="0"/>
              <a:t>§ 7-4. Fylkesmannen </a:t>
            </a:r>
          </a:p>
          <a:p>
            <a:pPr marL="0" indent="0">
              <a:buNone/>
            </a:pPr>
            <a:r>
              <a:rPr lang="nb-NO" dirty="0"/>
              <a:t>	Fylkesmannen skal ha særlig oppmerksomhet </a:t>
            </a:r>
            <a:r>
              <a:rPr lang="nb-NO" dirty="0">
                <a:solidFill>
                  <a:srgbClr val="FF0000"/>
                </a:solidFill>
              </a:rPr>
              <a:t>rettet mot 	smittevernet i fylket, herunder ha oversikt over og kunnskap om 	lokale planer om smittevern, samt yte bistand ved behov </a:t>
            </a: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91829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286D083-FD68-44A7-9CED-92F428A32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Lovendringene vedtatt enstemmig 7. juni 2019</a:t>
            </a:r>
            <a:br>
              <a:rPr lang="nb-NO" b="1" dirty="0"/>
            </a:br>
            <a:r>
              <a:rPr lang="nb-NO" sz="3200" b="1" dirty="0"/>
              <a:t>Trådte i kraft 1. juli 2019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641CD3F8-C3ED-4F9F-A1D9-47D6313E03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5838" y="1690688"/>
            <a:ext cx="9332162" cy="488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39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1BF8733-0438-4598-AF21-0CB699FC7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8509" y="287480"/>
            <a:ext cx="4981507" cy="902277"/>
          </a:xfrm>
        </p:spPr>
        <p:txBody>
          <a:bodyPr>
            <a:normAutofit/>
          </a:bodyPr>
          <a:lstStyle/>
          <a:p>
            <a:r>
              <a:rPr lang="nb-NO" b="1" dirty="0">
                <a:solidFill>
                  <a:srgbClr val="000000"/>
                </a:solidFill>
              </a:rPr>
              <a:t>Bakgrunn</a:t>
            </a:r>
          </a:p>
        </p:txBody>
      </p:sp>
      <p:sp>
        <p:nvSpPr>
          <p:cNvPr id="13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9A6DBE8-219A-4A7D-B5F7-901F725DE2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/>
          </a:blip>
          <a:srcRect l="1832" r="17194" b="-2"/>
          <a:stretch/>
        </p:blipFill>
        <p:spPr>
          <a:xfrm>
            <a:off x="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A79BFD5-CD66-4BC2-8F1D-2CE38B73B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3" y="1853514"/>
            <a:ext cx="5614875" cy="4207457"/>
          </a:xfrm>
        </p:spPr>
        <p:txBody>
          <a:bodyPr anchor="ctr">
            <a:noAutofit/>
          </a:bodyPr>
          <a:lstStyle/>
          <a:p>
            <a:r>
              <a:rPr lang="nb-NO" sz="3200" dirty="0">
                <a:solidFill>
                  <a:srgbClr val="000000"/>
                </a:solidFill>
              </a:rPr>
              <a:t>Smittevernloven skal beskytte både enkeltindividet og samfunnet</a:t>
            </a:r>
          </a:p>
          <a:p>
            <a:r>
              <a:rPr lang="nb-NO" sz="3200" dirty="0">
                <a:solidFill>
                  <a:srgbClr val="000000"/>
                </a:solidFill>
              </a:rPr>
              <a:t>Loven trådte i kraft i 1995 og har i all hovedsak vist seg å fungere godt </a:t>
            </a:r>
          </a:p>
          <a:p>
            <a:r>
              <a:rPr lang="nb-NO" sz="3200" dirty="0">
                <a:solidFill>
                  <a:srgbClr val="000000"/>
                </a:solidFill>
              </a:rPr>
              <a:t>Erfaringer og tilbakemeldinger viste at det var behov for enkelte endringer og presisering av noen bestemmelser </a:t>
            </a:r>
          </a:p>
        </p:txBody>
      </p:sp>
    </p:spTree>
    <p:extLst>
      <p:ext uri="{BB962C8B-B14F-4D97-AF65-F5344CB8AC3E}">
        <p14:creationId xmlns:p14="http://schemas.microsoft.com/office/powerpoint/2010/main" val="694671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40FB08-F477-4BF3-AF1D-6A367175F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568" y="422996"/>
            <a:ext cx="7572043" cy="1031216"/>
          </a:xfrm>
        </p:spPr>
        <p:txBody>
          <a:bodyPr anchor="b">
            <a:noAutofit/>
          </a:bodyPr>
          <a:lstStyle/>
          <a:p>
            <a:r>
              <a:rPr lang="nb-NO" sz="3600" b="1" dirty="0"/>
              <a:t>Ny § 1-5 lovfester de fire grunnleggende             kravene ved bruk av smitteverntiltak 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27EA0A5C-A645-4F23-AF19-827768979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495" y="2427503"/>
            <a:ext cx="4112653" cy="2755478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607803A-4E99-444E-94F7-8785CDDF5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80154" y="1884045"/>
            <a:ext cx="3275668" cy="2853308"/>
          </a:xfrm>
          <a:custGeom>
            <a:avLst/>
            <a:gdLst>
              <a:gd name="connsiteX0" fmla="*/ 3275668 w 3275668"/>
              <a:gd name="connsiteY0" fmla="*/ 2853308 h 2853308"/>
              <a:gd name="connsiteX1" fmla="*/ 655 w 3275668"/>
              <a:gd name="connsiteY1" fmla="*/ 2853308 h 2853308"/>
              <a:gd name="connsiteX2" fmla="*/ 0 w 3275668"/>
              <a:gd name="connsiteY2" fmla="*/ 2467565 h 2853308"/>
              <a:gd name="connsiteX3" fmla="*/ 2869894 w 3275668"/>
              <a:gd name="connsiteY3" fmla="*/ 2468888 h 2853308"/>
              <a:gd name="connsiteX4" fmla="*/ 2869894 w 3275668"/>
              <a:gd name="connsiteY4" fmla="*/ 0 h 2853308"/>
              <a:gd name="connsiteX5" fmla="*/ 3275668 w 3275668"/>
              <a:gd name="connsiteY5" fmla="*/ 0 h 285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668" h="2853308">
                <a:moveTo>
                  <a:pt x="3275668" y="2853308"/>
                </a:moveTo>
                <a:lnTo>
                  <a:pt x="655" y="2853308"/>
                </a:lnTo>
                <a:cubicBezTo>
                  <a:pt x="-655" y="2720171"/>
                  <a:pt x="1310" y="2600702"/>
                  <a:pt x="0" y="2467565"/>
                </a:cubicBezTo>
                <a:lnTo>
                  <a:pt x="2869894" y="2468888"/>
                </a:lnTo>
                <a:lnTo>
                  <a:pt x="2869894" y="0"/>
                </a:lnTo>
                <a:lnTo>
                  <a:pt x="3275668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989BE6A-C309-418E-8ADD-1616A9805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55822" y="3222529"/>
            <a:ext cx="3242952" cy="2828156"/>
          </a:xfrm>
          <a:custGeom>
            <a:avLst/>
            <a:gdLst>
              <a:gd name="connsiteX0" fmla="*/ 2837178 w 3242952"/>
              <a:gd name="connsiteY0" fmla="*/ 0 h 2828156"/>
              <a:gd name="connsiteX1" fmla="*/ 3242952 w 3242952"/>
              <a:gd name="connsiteY1" fmla="*/ 0 h 2828156"/>
              <a:gd name="connsiteX2" fmla="*/ 3242952 w 3242952"/>
              <a:gd name="connsiteY2" fmla="*/ 2828156 h 2828156"/>
              <a:gd name="connsiteX3" fmla="*/ 0 w 3242952"/>
              <a:gd name="connsiteY3" fmla="*/ 2828156 h 2828156"/>
              <a:gd name="connsiteX4" fmla="*/ 0 w 3242952"/>
              <a:gd name="connsiteY4" fmla="*/ 2442859 h 2828156"/>
              <a:gd name="connsiteX5" fmla="*/ 2837178 w 3242952"/>
              <a:gd name="connsiteY5" fmla="*/ 2443295 h 282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2952" h="2828156">
                <a:moveTo>
                  <a:pt x="2837178" y="0"/>
                </a:moveTo>
                <a:lnTo>
                  <a:pt x="3242952" y="0"/>
                </a:lnTo>
                <a:lnTo>
                  <a:pt x="3242952" y="2828156"/>
                </a:lnTo>
                <a:lnTo>
                  <a:pt x="0" y="2828156"/>
                </a:lnTo>
                <a:lnTo>
                  <a:pt x="0" y="2442859"/>
                </a:lnTo>
                <a:lnTo>
                  <a:pt x="2837178" y="2443295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2E9EF017-CA0D-4BC8-889C-E8C7C597E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5702" y="2151050"/>
            <a:ext cx="3986144" cy="3631550"/>
          </a:xfrm>
        </p:spPr>
        <p:txBody>
          <a:bodyPr anchor="ctr">
            <a:noAutofit/>
          </a:bodyPr>
          <a:lstStyle/>
          <a:p>
            <a:r>
              <a:rPr lang="nb-NO" sz="3200" dirty="0"/>
              <a:t>Frivillighet skal alltid prøves først</a:t>
            </a:r>
          </a:p>
          <a:p>
            <a:r>
              <a:rPr lang="nb-NO" sz="3200" dirty="0"/>
              <a:t>Tiltak skal ha en klar medisinskfaglig begrunnelse</a:t>
            </a:r>
          </a:p>
          <a:p>
            <a:r>
              <a:rPr lang="nb-NO" sz="3200" dirty="0"/>
              <a:t>Tiltaket skal være nødvendig av hensyn til smittevernet</a:t>
            </a:r>
          </a:p>
          <a:p>
            <a:r>
              <a:rPr lang="nb-NO" sz="3200" dirty="0"/>
              <a:t>Tiltaket skal være tjenlig etter en helhetlig vurdering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3FC9F684-33E9-44DF-9C7C-11BFA23A4DD9}"/>
              </a:ext>
            </a:extLst>
          </p:cNvPr>
          <p:cNvSpPr/>
          <p:nvPr/>
        </p:nvSpPr>
        <p:spPr>
          <a:xfrm>
            <a:off x="311568" y="5978007"/>
            <a:ext cx="66974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dirty="0">
                <a:solidFill>
                  <a:srgbClr val="FF0000"/>
                </a:solidFill>
              </a:rPr>
              <a:t>Tvangstiltak kan ikke brukes dersom det vil være et uforholdsmessig inngrep </a:t>
            </a:r>
          </a:p>
        </p:txBody>
      </p:sp>
    </p:spTree>
    <p:extLst>
      <p:ext uri="{BB962C8B-B14F-4D97-AF65-F5344CB8AC3E}">
        <p14:creationId xmlns:p14="http://schemas.microsoft.com/office/powerpoint/2010/main" val="315308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F327CDE3-AB79-4E8B-A663-B4B83D69D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15" b="10961"/>
          <a:stretch/>
        </p:blipFill>
        <p:spPr>
          <a:xfrm>
            <a:off x="-78828" y="0"/>
            <a:ext cx="12270828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D8014DF-E658-40E5-AE19-78B34D68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8828" y="-263607"/>
            <a:ext cx="10301985" cy="1573423"/>
          </a:xfrm>
        </p:spPr>
        <p:txBody>
          <a:bodyPr>
            <a:noAutofit/>
          </a:bodyPr>
          <a:lstStyle/>
          <a:p>
            <a:pPr algn="ctr"/>
            <a:r>
              <a:rPr lang="nb-NO" sz="3600" b="1" dirty="0"/>
              <a:t>Informasjon og personlig smittevernveiledning   § 5-1</a:t>
            </a:r>
            <a:endParaRPr lang="nb-NO" sz="36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4EB8694-FC0E-4E3A-A829-2CFDB6608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85" y="568411"/>
            <a:ext cx="5802988" cy="6417275"/>
          </a:xfrm>
        </p:spPr>
        <p:txBody>
          <a:bodyPr anchor="ctr">
            <a:noAutofit/>
          </a:bodyPr>
          <a:lstStyle/>
          <a:p>
            <a:r>
              <a:rPr lang="nb-NO" sz="3200" dirty="0"/>
              <a:t>de fleste smittede personer opptrer ansvarlig slik at de ikke smitter andre</a:t>
            </a:r>
          </a:p>
          <a:p>
            <a:r>
              <a:rPr lang="nb-NO" sz="3200" dirty="0"/>
              <a:t>enkelte tar imot, men følger ikke den personlige smittevernveiledningen, enten fordi de ikke forstår, ikke klarer eller ikke ønsker</a:t>
            </a:r>
          </a:p>
          <a:p>
            <a:r>
              <a:rPr lang="nb-NO" sz="3200" dirty="0"/>
              <a:t>plikt for lege å gi personlig smittevernveiledning</a:t>
            </a:r>
          </a:p>
          <a:p>
            <a:r>
              <a:rPr lang="nb-NO" sz="3200" dirty="0"/>
              <a:t>plikt for pasienten å ta i mot veiledningen </a:t>
            </a:r>
            <a:r>
              <a:rPr lang="nb-NO" sz="3200" u="sng" dirty="0">
                <a:solidFill>
                  <a:srgbClr val="FF0000"/>
                </a:solidFill>
              </a:rPr>
              <a:t>og å følge den</a:t>
            </a:r>
          </a:p>
        </p:txBody>
      </p:sp>
    </p:spTree>
    <p:extLst>
      <p:ext uri="{BB962C8B-B14F-4D97-AF65-F5344CB8AC3E}">
        <p14:creationId xmlns:p14="http://schemas.microsoft.com/office/powerpoint/2010/main" val="3078023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B0797C42-DF95-40B9-9E0D-D5204C3510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09" r="9091" b="800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1670227-3AEC-41B3-90E9-65CB04533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25" y="413058"/>
            <a:ext cx="6619811" cy="1344975"/>
          </a:xfrm>
        </p:spPr>
        <p:txBody>
          <a:bodyPr>
            <a:normAutofit/>
          </a:bodyPr>
          <a:lstStyle/>
          <a:p>
            <a:r>
              <a:rPr lang="nb-NO" sz="4000" b="1" dirty="0"/>
              <a:t>Hastevedtak om tvungen isolering § 5-3</a:t>
            </a:r>
            <a:endParaRPr lang="nb-NO" sz="40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573A00A-AA6F-40FB-97EB-D52BA57BC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416" y="1542495"/>
            <a:ext cx="7197772" cy="3773010"/>
          </a:xfrm>
        </p:spPr>
        <p:txBody>
          <a:bodyPr>
            <a:noAutofit/>
          </a:bodyPr>
          <a:lstStyle/>
          <a:p>
            <a:r>
              <a:rPr lang="nb-NO" sz="3200" dirty="0"/>
              <a:t>I noen tilfeller har det oppstått smittefare fordi en sak må behandles i smittevernnemnda </a:t>
            </a:r>
          </a:p>
          <a:p>
            <a:r>
              <a:rPr lang="nb-NO" sz="3200" dirty="0"/>
              <a:t>Behov for å kunne fatte hastevedtak ikke bare om tvungen undersøkelse, men også om tvungen isolering</a:t>
            </a:r>
          </a:p>
          <a:p>
            <a:r>
              <a:rPr lang="nb-NO" sz="3200" dirty="0"/>
              <a:t>Vedtaket fattes av kommunelegen og vakthavende infeksjonsmedisinsk overlege ved det regionale helseforetaket </a:t>
            </a:r>
          </a:p>
        </p:txBody>
      </p:sp>
    </p:spTree>
    <p:extLst>
      <p:ext uri="{BB962C8B-B14F-4D97-AF65-F5344CB8AC3E}">
        <p14:creationId xmlns:p14="http://schemas.microsoft.com/office/powerpoint/2010/main" val="2572347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30DBFC-886C-4E56-80C1-03F163901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369" y="365125"/>
            <a:ext cx="5347065" cy="1692794"/>
          </a:xfrm>
        </p:spPr>
        <p:txBody>
          <a:bodyPr>
            <a:normAutofit/>
          </a:bodyPr>
          <a:lstStyle/>
          <a:p>
            <a:r>
              <a:rPr lang="nb-NO" sz="3700" b="1" dirty="0"/>
              <a:t>Tvungen legemiddelbehandling ved isolering utover ett år § 5-3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EDD83D3-1FF9-4703-AD10-5C467C806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612" y="2316480"/>
            <a:ext cx="6540842" cy="3462228"/>
          </a:xfrm>
        </p:spPr>
        <p:txBody>
          <a:bodyPr>
            <a:noAutofit/>
          </a:bodyPr>
          <a:lstStyle/>
          <a:p>
            <a:r>
              <a:rPr lang="nb-NO" sz="3000" dirty="0"/>
              <a:t>Tidligere ikke anledning til tvungen isolasjon og tvungen legemiddel-behandling i mer enn et år</a:t>
            </a:r>
          </a:p>
          <a:p>
            <a:r>
              <a:rPr lang="nb-NO" sz="3000" dirty="0"/>
              <a:t>Aktualisert av multiresistent tuberkulose </a:t>
            </a:r>
          </a:p>
          <a:p>
            <a:r>
              <a:rPr lang="nb-NO" sz="3000" dirty="0"/>
              <a:t>Forlengelse kan bare skje dersom det er nødvendig for å fullføre behandling</a:t>
            </a:r>
          </a:p>
          <a:p>
            <a:r>
              <a:rPr lang="nb-NO" sz="3000" dirty="0"/>
              <a:t>Tvungen legemiddelbehandling kan bare gjennomføres når den kan gjøre en smittet person smittefri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CCEF4F6-4AAA-4125-B57E-A1F7045F0B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51" r="15701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2151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889805-3B8F-47F4-BA3E-0CB2A57E1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292" y="513612"/>
            <a:ext cx="9894133" cy="1031216"/>
          </a:xfrm>
        </p:spPr>
        <p:txBody>
          <a:bodyPr anchor="b">
            <a:noAutofit/>
          </a:bodyPr>
          <a:lstStyle/>
          <a:p>
            <a:r>
              <a:rPr lang="nb-NO" sz="3600" b="1" dirty="0"/>
              <a:t>Forberedelse og tidsfrist for behandling av saker om tvangsvedtak i smittevernnemnda § 5-7</a:t>
            </a:r>
            <a:endParaRPr lang="nb-NO" sz="3600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A455914-B0D3-4E82-A27D-B7F1D22BE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293" y="2864234"/>
            <a:ext cx="5069382" cy="2205181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607803A-4E99-444E-94F7-8785CDDF5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80154" y="1884045"/>
            <a:ext cx="3275668" cy="2853308"/>
          </a:xfrm>
          <a:custGeom>
            <a:avLst/>
            <a:gdLst>
              <a:gd name="connsiteX0" fmla="*/ 3275668 w 3275668"/>
              <a:gd name="connsiteY0" fmla="*/ 2853308 h 2853308"/>
              <a:gd name="connsiteX1" fmla="*/ 655 w 3275668"/>
              <a:gd name="connsiteY1" fmla="*/ 2853308 h 2853308"/>
              <a:gd name="connsiteX2" fmla="*/ 0 w 3275668"/>
              <a:gd name="connsiteY2" fmla="*/ 2467565 h 2853308"/>
              <a:gd name="connsiteX3" fmla="*/ 2869894 w 3275668"/>
              <a:gd name="connsiteY3" fmla="*/ 2468888 h 2853308"/>
              <a:gd name="connsiteX4" fmla="*/ 2869894 w 3275668"/>
              <a:gd name="connsiteY4" fmla="*/ 0 h 2853308"/>
              <a:gd name="connsiteX5" fmla="*/ 3275668 w 3275668"/>
              <a:gd name="connsiteY5" fmla="*/ 0 h 285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668" h="2853308">
                <a:moveTo>
                  <a:pt x="3275668" y="2853308"/>
                </a:moveTo>
                <a:lnTo>
                  <a:pt x="655" y="2853308"/>
                </a:lnTo>
                <a:cubicBezTo>
                  <a:pt x="-655" y="2720171"/>
                  <a:pt x="1310" y="2600702"/>
                  <a:pt x="0" y="2467565"/>
                </a:cubicBezTo>
                <a:lnTo>
                  <a:pt x="2869894" y="2468888"/>
                </a:lnTo>
                <a:lnTo>
                  <a:pt x="2869894" y="0"/>
                </a:lnTo>
                <a:lnTo>
                  <a:pt x="3275668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989BE6A-C309-418E-8ADD-1616A9805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55822" y="3222529"/>
            <a:ext cx="3242952" cy="2828156"/>
          </a:xfrm>
          <a:custGeom>
            <a:avLst/>
            <a:gdLst>
              <a:gd name="connsiteX0" fmla="*/ 2837178 w 3242952"/>
              <a:gd name="connsiteY0" fmla="*/ 0 h 2828156"/>
              <a:gd name="connsiteX1" fmla="*/ 3242952 w 3242952"/>
              <a:gd name="connsiteY1" fmla="*/ 0 h 2828156"/>
              <a:gd name="connsiteX2" fmla="*/ 3242952 w 3242952"/>
              <a:gd name="connsiteY2" fmla="*/ 2828156 h 2828156"/>
              <a:gd name="connsiteX3" fmla="*/ 0 w 3242952"/>
              <a:gd name="connsiteY3" fmla="*/ 2828156 h 2828156"/>
              <a:gd name="connsiteX4" fmla="*/ 0 w 3242952"/>
              <a:gd name="connsiteY4" fmla="*/ 2442859 h 2828156"/>
              <a:gd name="connsiteX5" fmla="*/ 2837178 w 3242952"/>
              <a:gd name="connsiteY5" fmla="*/ 2443295 h 282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2952" h="2828156">
                <a:moveTo>
                  <a:pt x="2837178" y="0"/>
                </a:moveTo>
                <a:lnTo>
                  <a:pt x="3242952" y="0"/>
                </a:lnTo>
                <a:lnTo>
                  <a:pt x="3242952" y="2828156"/>
                </a:lnTo>
                <a:lnTo>
                  <a:pt x="0" y="2828156"/>
                </a:lnTo>
                <a:lnTo>
                  <a:pt x="0" y="2442859"/>
                </a:lnTo>
                <a:lnTo>
                  <a:pt x="2837178" y="2443295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3E98060-808F-4046-A4DA-6EC783975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8811" y="2155524"/>
            <a:ext cx="4201298" cy="3895161"/>
          </a:xfrm>
        </p:spPr>
        <p:txBody>
          <a:bodyPr anchor="ctr">
            <a:noAutofit/>
          </a:bodyPr>
          <a:lstStyle/>
          <a:p>
            <a:r>
              <a:rPr lang="nb-NO" sz="3200" dirty="0"/>
              <a:t>Erfaring at saker i smittevernnemda har tatt for lang tid</a:t>
            </a:r>
          </a:p>
          <a:p>
            <a:endParaRPr lang="nb-NO" sz="3200" dirty="0"/>
          </a:p>
          <a:p>
            <a:r>
              <a:rPr lang="nb-NO" sz="3200" dirty="0"/>
              <a:t>Frist på sju dager for at smittevernnemnda skal komme sammen, drøfte og fatte vedtak om bruk/ikke bruk av tvang</a:t>
            </a:r>
          </a:p>
        </p:txBody>
      </p:sp>
    </p:spTree>
    <p:extLst>
      <p:ext uri="{BB962C8B-B14F-4D97-AF65-F5344CB8AC3E}">
        <p14:creationId xmlns:p14="http://schemas.microsoft.com/office/powerpoint/2010/main" val="3003723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7D94CC8B-DC23-4322-8078-B60F8CD91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7" y="2415322"/>
            <a:ext cx="3451730" cy="23998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§ 5-9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Overprøving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av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tvangsvedtak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F4F28851-BF00-4FBC-9204-8D3DE60B910E}"/>
              </a:ext>
            </a:extLst>
          </p:cNvPr>
          <p:cNvSpPr/>
          <p:nvPr/>
        </p:nvSpPr>
        <p:spPr>
          <a:xfrm>
            <a:off x="5120640" y="804672"/>
            <a:ext cx="6281928" cy="52486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 err="1"/>
              <a:t>Vedtak</a:t>
            </a:r>
            <a:r>
              <a:rPr lang="en-US" sz="3600" dirty="0"/>
              <a:t> om </a:t>
            </a:r>
            <a:r>
              <a:rPr lang="en-US" sz="3600" dirty="0" err="1"/>
              <a:t>tvungen</a:t>
            </a:r>
            <a:r>
              <a:rPr lang="en-US" sz="3600" dirty="0"/>
              <a:t> </a:t>
            </a:r>
            <a:r>
              <a:rPr lang="en-US" sz="3600" dirty="0" err="1"/>
              <a:t>isolering</a:t>
            </a:r>
            <a:r>
              <a:rPr lang="en-US" sz="3600" dirty="0"/>
              <a:t> </a:t>
            </a:r>
            <a:r>
              <a:rPr lang="en-US" sz="3600" dirty="0" err="1"/>
              <a:t>i</a:t>
            </a:r>
            <a:r>
              <a:rPr lang="en-US" sz="3600" dirty="0"/>
              <a:t> </a:t>
            </a:r>
            <a:r>
              <a:rPr lang="en-US" sz="3600" dirty="0" err="1"/>
              <a:t>sykehus</a:t>
            </a:r>
            <a:r>
              <a:rPr lang="en-US" sz="3600" dirty="0"/>
              <a:t> </a:t>
            </a:r>
            <a:r>
              <a:rPr lang="en-US" sz="3600" dirty="0" err="1"/>
              <a:t>etter</a:t>
            </a:r>
            <a:r>
              <a:rPr lang="en-US" sz="3600" dirty="0"/>
              <a:t> § 5-3 </a:t>
            </a:r>
            <a:r>
              <a:rPr lang="en-US" sz="3600" dirty="0" err="1"/>
              <a:t>kan</a:t>
            </a:r>
            <a:r>
              <a:rPr lang="en-US" sz="3600" dirty="0"/>
              <a:t> </a:t>
            </a:r>
            <a:r>
              <a:rPr lang="en-US" sz="3600" dirty="0" err="1"/>
              <a:t>settes</a:t>
            </a:r>
            <a:r>
              <a:rPr lang="en-US" sz="3600" dirty="0"/>
              <a:t> </a:t>
            </a:r>
            <a:r>
              <a:rPr lang="en-US" sz="3600" dirty="0" err="1"/>
              <a:t>i</a:t>
            </a:r>
            <a:r>
              <a:rPr lang="en-US" sz="3600" dirty="0"/>
              <a:t> </a:t>
            </a:r>
            <a:r>
              <a:rPr lang="en-US" sz="3600" dirty="0" err="1"/>
              <a:t>verk</a:t>
            </a:r>
            <a:r>
              <a:rPr lang="en-US" sz="3600" dirty="0"/>
              <a:t> </a:t>
            </a:r>
            <a:r>
              <a:rPr lang="en-US" sz="3600" dirty="0" err="1"/>
              <a:t>selv</a:t>
            </a:r>
            <a:r>
              <a:rPr lang="en-US" sz="3600" dirty="0"/>
              <a:t> om </a:t>
            </a:r>
            <a:r>
              <a:rPr lang="en-US" sz="3600" dirty="0" err="1"/>
              <a:t>vedtaket</a:t>
            </a:r>
            <a:r>
              <a:rPr lang="en-US" sz="3600" dirty="0"/>
              <a:t> </a:t>
            </a:r>
            <a:r>
              <a:rPr lang="en-US" sz="3600" dirty="0" err="1"/>
              <a:t>bringes</a:t>
            </a:r>
            <a:r>
              <a:rPr lang="en-US" sz="3600" dirty="0"/>
              <a:t> inn for </a:t>
            </a:r>
            <a:r>
              <a:rPr lang="en-US" sz="3600" dirty="0" err="1"/>
              <a:t>tingretten</a:t>
            </a:r>
            <a:r>
              <a:rPr lang="en-US" sz="3600" dirty="0"/>
              <a:t>. </a:t>
            </a:r>
            <a:r>
              <a:rPr lang="en-US" sz="3600" dirty="0" err="1"/>
              <a:t>Vedtak</a:t>
            </a:r>
            <a:r>
              <a:rPr lang="en-US" sz="3600" dirty="0"/>
              <a:t> om </a:t>
            </a:r>
            <a:r>
              <a:rPr lang="en-US" sz="3600" dirty="0" err="1"/>
              <a:t>tvungen</a:t>
            </a:r>
            <a:r>
              <a:rPr lang="en-US" sz="3600" dirty="0"/>
              <a:t> </a:t>
            </a:r>
            <a:r>
              <a:rPr lang="en-US" sz="3600" dirty="0" err="1"/>
              <a:t>legemiddelbehandling</a:t>
            </a:r>
            <a:r>
              <a:rPr lang="en-US" sz="3600" dirty="0"/>
              <a:t> </a:t>
            </a:r>
            <a:r>
              <a:rPr lang="en-US" sz="3600" dirty="0" err="1"/>
              <a:t>etter</a:t>
            </a:r>
            <a:r>
              <a:rPr lang="en-US" sz="3600" dirty="0"/>
              <a:t> § 5-3 </a:t>
            </a:r>
            <a:r>
              <a:rPr lang="en-US" sz="3600" dirty="0" err="1"/>
              <a:t>skal</a:t>
            </a:r>
            <a:r>
              <a:rPr lang="en-US" sz="3600" dirty="0"/>
              <a:t> </a:t>
            </a:r>
            <a:r>
              <a:rPr lang="en-US" sz="3600" dirty="0" err="1"/>
              <a:t>ikke</a:t>
            </a:r>
            <a:r>
              <a:rPr lang="en-US" sz="3600" dirty="0"/>
              <a:t> </a:t>
            </a:r>
            <a:r>
              <a:rPr lang="en-US" sz="3600" dirty="0" err="1"/>
              <a:t>settes</a:t>
            </a:r>
            <a:r>
              <a:rPr lang="en-US" sz="3600" dirty="0"/>
              <a:t> </a:t>
            </a:r>
            <a:r>
              <a:rPr lang="en-US" sz="3600" dirty="0" err="1"/>
              <a:t>i</a:t>
            </a:r>
            <a:r>
              <a:rPr lang="en-US" sz="3600" dirty="0"/>
              <a:t> </a:t>
            </a:r>
            <a:r>
              <a:rPr lang="en-US" sz="3600" dirty="0" err="1"/>
              <a:t>verk</a:t>
            </a:r>
            <a:r>
              <a:rPr lang="en-US" sz="3600" dirty="0"/>
              <a:t> </a:t>
            </a:r>
            <a:r>
              <a:rPr lang="en-US" sz="3600" dirty="0" err="1"/>
              <a:t>dersom</a:t>
            </a:r>
            <a:r>
              <a:rPr lang="en-US" sz="3600" dirty="0"/>
              <a:t> </a:t>
            </a:r>
            <a:r>
              <a:rPr lang="en-US" sz="3600" dirty="0" err="1"/>
              <a:t>vedtaket</a:t>
            </a:r>
            <a:r>
              <a:rPr lang="en-US" sz="3600" dirty="0"/>
              <a:t> </a:t>
            </a:r>
            <a:r>
              <a:rPr lang="en-US" sz="3600" dirty="0" err="1"/>
              <a:t>bringes</a:t>
            </a:r>
            <a:r>
              <a:rPr lang="en-US" sz="3600" dirty="0"/>
              <a:t> inn for </a:t>
            </a:r>
            <a:r>
              <a:rPr lang="en-US" sz="3600" dirty="0" err="1"/>
              <a:t>tingretten</a:t>
            </a:r>
            <a:r>
              <a:rPr lang="en-US" sz="3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50158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0AA5DF7-0A47-491D-A1F5-2FEF7F43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33" y="511920"/>
            <a:ext cx="6074674" cy="1325563"/>
          </a:xfrm>
        </p:spPr>
        <p:txBody>
          <a:bodyPr>
            <a:noAutofit/>
          </a:bodyPr>
          <a:lstStyle/>
          <a:p>
            <a:r>
              <a:rPr lang="nb-NO" sz="4000" b="1" dirty="0"/>
              <a:t>Helsedirektoratets og Folke-helseinstituttets ansvar og oppgaver §§ 7-9 og 7-10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2691CC-4AB8-48AF-B822-EBF7F4E9E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1407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7311653-CA1C-4366-AF7B-2E9767F18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55999" y="2"/>
            <a:ext cx="4151376" cy="2349401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21ECB569-414B-4905-BFE0-4B8CAF4A0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1998" y="225869"/>
            <a:ext cx="3659084" cy="816152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72D1D24-A5F8-411B-96DC-A7E726309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610" y="2084041"/>
            <a:ext cx="6828927" cy="3181684"/>
          </a:xfrm>
        </p:spPr>
        <p:txBody>
          <a:bodyPr anchor="t">
            <a:noAutofit/>
          </a:bodyPr>
          <a:lstStyle/>
          <a:p>
            <a:r>
              <a:rPr lang="nb-NO" sz="3200" dirty="0"/>
              <a:t>FHI er statens smitteverninstitutt</a:t>
            </a:r>
          </a:p>
          <a:p>
            <a:r>
              <a:rPr lang="nb-NO" sz="3200" dirty="0"/>
              <a:t>Hjemmel for FHI til behandling av sensitive helseopplysninger </a:t>
            </a:r>
          </a:p>
          <a:p>
            <a:r>
              <a:rPr lang="nb-NO" sz="3200" dirty="0"/>
              <a:t>Helsedirektoratet er landets smittevernmyndighet</a:t>
            </a:r>
          </a:p>
          <a:p>
            <a:r>
              <a:rPr lang="nb-NO" sz="3200" dirty="0"/>
              <a:t>Helsedirektoratet skal alltid innhente råd fra FHI og legge disse til grunn. Direktoratet må foreta en selvstendig vurdering av rådene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6A8E1B4-B839-4C58-B08A-F0B094580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25130" y="2909477"/>
            <a:ext cx="4966870" cy="3948522"/>
          </a:xfrm>
          <a:custGeom>
            <a:avLst/>
            <a:gdLst>
              <a:gd name="connsiteX0" fmla="*/ 2748962 w 4966870"/>
              <a:gd name="connsiteY0" fmla="*/ 0 h 3948522"/>
              <a:gd name="connsiteX1" fmla="*/ 4870195 w 4966870"/>
              <a:gd name="connsiteY1" fmla="*/ 1000367 h 3948522"/>
              <a:gd name="connsiteX2" fmla="*/ 4966870 w 4966870"/>
              <a:gd name="connsiteY2" fmla="*/ 1129649 h 3948522"/>
              <a:gd name="connsiteX3" fmla="*/ 4966870 w 4966870"/>
              <a:gd name="connsiteY3" fmla="*/ 3948522 h 3948522"/>
              <a:gd name="connsiteX4" fmla="*/ 278430 w 4966870"/>
              <a:gd name="connsiteY4" fmla="*/ 3948522 h 3948522"/>
              <a:gd name="connsiteX5" fmla="*/ 216027 w 4966870"/>
              <a:gd name="connsiteY5" fmla="*/ 3818982 h 3948522"/>
              <a:gd name="connsiteX6" fmla="*/ 0 w 4966870"/>
              <a:gd name="connsiteY6" fmla="*/ 2748962 h 3948522"/>
              <a:gd name="connsiteX7" fmla="*/ 2748962 w 4966870"/>
              <a:gd name="connsiteY7" fmla="*/ 0 h 394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870" h="3948522">
                <a:moveTo>
                  <a:pt x="2748962" y="0"/>
                </a:moveTo>
                <a:cubicBezTo>
                  <a:pt x="3602955" y="0"/>
                  <a:pt x="4365995" y="389418"/>
                  <a:pt x="4870195" y="1000367"/>
                </a:cubicBezTo>
                <a:lnTo>
                  <a:pt x="4966870" y="1129649"/>
                </a:lnTo>
                <a:lnTo>
                  <a:pt x="4966870" y="3948522"/>
                </a:lnTo>
                <a:lnTo>
                  <a:pt x="278430" y="3948522"/>
                </a:lnTo>
                <a:lnTo>
                  <a:pt x="216027" y="3818982"/>
                </a:lnTo>
                <a:cubicBezTo>
                  <a:pt x="76922" y="3490101"/>
                  <a:pt x="0" y="3128515"/>
                  <a:pt x="0" y="2748962"/>
                </a:cubicBezTo>
                <a:cubicBezTo>
                  <a:pt x="0" y="1230752"/>
                  <a:pt x="1230752" y="0"/>
                  <a:pt x="274896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CABF795-F18F-494E-BBDE-C1415B7865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0912" y="3075259"/>
            <a:ext cx="4801088" cy="3782741"/>
          </a:xfrm>
          <a:custGeom>
            <a:avLst/>
            <a:gdLst>
              <a:gd name="connsiteX0" fmla="*/ 2583180 w 4801088"/>
              <a:gd name="connsiteY0" fmla="*/ 0 h 3782741"/>
              <a:gd name="connsiteX1" fmla="*/ 4725194 w 4801088"/>
              <a:gd name="connsiteY1" fmla="*/ 1138900 h 3782741"/>
              <a:gd name="connsiteX2" fmla="*/ 4801088 w 4801088"/>
              <a:gd name="connsiteY2" fmla="*/ 1263826 h 3782741"/>
              <a:gd name="connsiteX3" fmla="*/ 4801088 w 4801088"/>
              <a:gd name="connsiteY3" fmla="*/ 3782741 h 3782741"/>
              <a:gd name="connsiteX4" fmla="*/ 296488 w 4801088"/>
              <a:gd name="connsiteY4" fmla="*/ 3782741 h 3782741"/>
              <a:gd name="connsiteX5" fmla="*/ 202999 w 4801088"/>
              <a:gd name="connsiteY5" fmla="*/ 3588671 h 3782741"/>
              <a:gd name="connsiteX6" fmla="*/ 0 w 4801088"/>
              <a:gd name="connsiteY6" fmla="*/ 2583180 h 3782741"/>
              <a:gd name="connsiteX7" fmla="*/ 2583180 w 4801088"/>
              <a:gd name="connsiteY7" fmla="*/ 0 h 378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01088" h="3782741">
                <a:moveTo>
                  <a:pt x="2583180" y="0"/>
                </a:moveTo>
                <a:cubicBezTo>
                  <a:pt x="3474837" y="0"/>
                  <a:pt x="4260977" y="451769"/>
                  <a:pt x="4725194" y="1138900"/>
                </a:cubicBezTo>
                <a:lnTo>
                  <a:pt x="4801088" y="1263826"/>
                </a:lnTo>
                <a:lnTo>
                  <a:pt x="4801088" y="3782741"/>
                </a:lnTo>
                <a:lnTo>
                  <a:pt x="296488" y="3782741"/>
                </a:lnTo>
                <a:lnTo>
                  <a:pt x="202999" y="3588671"/>
                </a:lnTo>
                <a:cubicBezTo>
                  <a:pt x="72283" y="3279623"/>
                  <a:pt x="0" y="2939843"/>
                  <a:pt x="0" y="2583180"/>
                </a:cubicBezTo>
                <a:cubicBezTo>
                  <a:pt x="0" y="1156529"/>
                  <a:pt x="1156529" y="0"/>
                  <a:pt x="25831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1A19E07-A12D-4A60-AEE5-F278E7928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025" y="4366438"/>
            <a:ext cx="1549556" cy="84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191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532</Words>
  <Application>Microsoft Office PowerPoint</Application>
  <PresentationFormat>Widescreen</PresentationFormat>
  <Paragraphs>54</Paragraphs>
  <Slides>14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Office-tema</vt:lpstr>
      <vt:lpstr>Smittevernloven i ny drakt</vt:lpstr>
      <vt:lpstr>Bakgrunn</vt:lpstr>
      <vt:lpstr>Ny § 1-5 lovfester de fire grunnleggende             kravene ved bruk av smitteverntiltak </vt:lpstr>
      <vt:lpstr>Informasjon og personlig smittevernveiledning   § 5-1</vt:lpstr>
      <vt:lpstr>Hastevedtak om tvungen isolering § 5-3</vt:lpstr>
      <vt:lpstr>Tvungen legemiddelbehandling ved isolering utover ett år § 5-3</vt:lpstr>
      <vt:lpstr>Forberedelse og tidsfrist for behandling av saker om tvangsvedtak i smittevernnemnda § 5-7</vt:lpstr>
      <vt:lpstr>§ 5-9 Overprøving av tvangsvedtak </vt:lpstr>
      <vt:lpstr>Helsedirektoratets og Folke-helseinstituttets ansvar og oppgaver §§ 7-9 og 7-10</vt:lpstr>
      <vt:lpstr>Regionale helseforetaks ansvar § 7-3</vt:lpstr>
      <vt:lpstr>Utvidelse av reglene om undersøkelser av arbeidstakere og studenter ved smittefare § 3-2</vt:lpstr>
      <vt:lpstr>Svekkelse i retten til smittevernhjelp  § 6-1</vt:lpstr>
      <vt:lpstr>Endringer i fylkesmannens oppgaver</vt:lpstr>
      <vt:lpstr>Lovendringene vedtatt enstemmig 7. juni 2019 Trådte i kraft 1. juli 2019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Smittevernloven i ny drakt</dc:title>
  <dc:creator>Andreas Skulberg</dc:creator>
  <cp:lastModifiedBy>Andreas Skulberg</cp:lastModifiedBy>
  <cp:revision>8</cp:revision>
  <dcterms:created xsi:type="dcterms:W3CDTF">2019-10-10T09:38:15Z</dcterms:created>
  <dcterms:modified xsi:type="dcterms:W3CDTF">2019-11-11T10:46:57Z</dcterms:modified>
</cp:coreProperties>
</file>