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256" r:id="rId5"/>
    <p:sldId id="300" r:id="rId6"/>
    <p:sldId id="386" r:id="rId7"/>
    <p:sldId id="338" r:id="rId8"/>
    <p:sldId id="348" r:id="rId9"/>
    <p:sldId id="346" r:id="rId10"/>
    <p:sldId id="304" r:id="rId11"/>
    <p:sldId id="354" r:id="rId12"/>
    <p:sldId id="305" r:id="rId13"/>
    <p:sldId id="389" r:id="rId14"/>
    <p:sldId id="307" r:id="rId15"/>
    <p:sldId id="385" r:id="rId16"/>
    <p:sldId id="388" r:id="rId17"/>
    <p:sldId id="330" r:id="rId18"/>
    <p:sldId id="329" r:id="rId19"/>
    <p:sldId id="343" r:id="rId20"/>
    <p:sldId id="331" r:id="rId21"/>
    <p:sldId id="339" r:id="rId22"/>
    <p:sldId id="340" r:id="rId23"/>
    <p:sldId id="309" r:id="rId24"/>
    <p:sldId id="311" r:id="rId25"/>
    <p:sldId id="313" r:id="rId26"/>
    <p:sldId id="314" r:id="rId27"/>
    <p:sldId id="315" r:id="rId28"/>
    <p:sldId id="316" r:id="rId29"/>
    <p:sldId id="317" r:id="rId30"/>
    <p:sldId id="318" r:id="rId31"/>
    <p:sldId id="319" r:id="rId32"/>
    <p:sldId id="382" r:id="rId33"/>
    <p:sldId id="321" r:id="rId34"/>
    <p:sldId id="322" r:id="rId35"/>
    <p:sldId id="323" r:id="rId36"/>
    <p:sldId id="324" r:id="rId37"/>
    <p:sldId id="353" r:id="rId38"/>
    <p:sldId id="325" r:id="rId39"/>
    <p:sldId id="344" r:id="rId40"/>
    <p:sldId id="350" r:id="rId41"/>
    <p:sldId id="379" r:id="rId42"/>
    <p:sldId id="377" r:id="rId43"/>
    <p:sldId id="383" r:id="rId44"/>
    <p:sldId id="378" r:id="rId45"/>
    <p:sldId id="390" r:id="rId46"/>
    <p:sldId id="347" r:id="rId47"/>
    <p:sldId id="333" r:id="rId48"/>
    <p:sldId id="351" r:id="rId49"/>
    <p:sldId id="334" r:id="rId50"/>
    <p:sldId id="380" r:id="rId51"/>
    <p:sldId id="381" r:id="rId52"/>
    <p:sldId id="335" r:id="rId53"/>
    <p:sldId id="336" r:id="rId54"/>
  </p:sldIdLst>
  <p:sldSz cx="12192000" cy="6858000"/>
  <p:notesSz cx="7104063" cy="10234613"/>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8"/>
    <a:srgbClr val="E0DBD4"/>
    <a:srgbClr val="363F66"/>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116" d="100"/>
          <a:sy n="116" d="100"/>
        </p:scale>
        <p:origin x="96" y="4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fhi.no\Felles\_SM\SMAO\Faggrupper\SHE\Antibiotikaresistens\VRE\Figurer%20og%20statistikk\figure%20over%20carriage%20and%20outbreaks%20of%20v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233155455405946E-2"/>
          <c:y val="7.6923076923076927E-2"/>
          <c:w val="0.61851787090962929"/>
          <c:h val="0.7899408284023669"/>
        </c:manualLayout>
      </c:layout>
      <c:lineChart>
        <c:grouping val="standard"/>
        <c:varyColors val="0"/>
        <c:ser>
          <c:idx val="0"/>
          <c:order val="0"/>
          <c:tx>
            <c:strRef>
              <c:f>Ark1!$C$9</c:f>
              <c:strCache>
                <c:ptCount val="1"/>
                <c:pt idx="0">
                  <c:v>E. coli, blod</c:v>
                </c:pt>
              </c:strCache>
            </c:strRef>
          </c:tx>
          <c:spPr>
            <a:ln w="25400">
              <a:solidFill>
                <a:srgbClr val="0000FF"/>
              </a:solidFill>
              <a:prstDash val="solid"/>
            </a:ln>
          </c:spPr>
          <c:marker>
            <c:symbol val="none"/>
          </c:marker>
          <c:cat>
            <c:numRef>
              <c:f>'Ark1'!$D$8:$Q$8</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'Ark1'!$D$9:$Q$9</c:f>
              <c:numCache>
                <c:formatCode>General</c:formatCode>
                <c:ptCount val="14"/>
                <c:pt idx="0">
                  <c:v>0.3</c:v>
                </c:pt>
                <c:pt idx="1">
                  <c:v>0.7</c:v>
                </c:pt>
                <c:pt idx="2">
                  <c:v>0.5</c:v>
                </c:pt>
                <c:pt idx="3">
                  <c:v>1.1000000000000001</c:v>
                </c:pt>
                <c:pt idx="4">
                  <c:v>1.2</c:v>
                </c:pt>
                <c:pt idx="5">
                  <c:v>1.5</c:v>
                </c:pt>
                <c:pt idx="6">
                  <c:v>2.5</c:v>
                </c:pt>
                <c:pt idx="7">
                  <c:v>3.1</c:v>
                </c:pt>
                <c:pt idx="8">
                  <c:v>3.4</c:v>
                </c:pt>
                <c:pt idx="9">
                  <c:v>5.5</c:v>
                </c:pt>
                <c:pt idx="10">
                  <c:v>5</c:v>
                </c:pt>
                <c:pt idx="11">
                  <c:v>5.8</c:v>
                </c:pt>
                <c:pt idx="12">
                  <c:v>6.5</c:v>
                </c:pt>
                <c:pt idx="13">
                  <c:v>5.8</c:v>
                </c:pt>
              </c:numCache>
            </c:numRef>
          </c:val>
          <c:smooth val="0"/>
          <c:extLst>
            <c:ext xmlns:c16="http://schemas.microsoft.com/office/drawing/2014/chart" uri="{C3380CC4-5D6E-409C-BE32-E72D297353CC}">
              <c16:uniqueId val="{00000000-0227-47D2-B706-8941D5FAE56C}"/>
            </c:ext>
          </c:extLst>
        </c:ser>
        <c:ser>
          <c:idx val="1"/>
          <c:order val="1"/>
          <c:tx>
            <c:strRef>
              <c:f>Ark1!$C$10</c:f>
              <c:strCache>
                <c:ptCount val="1"/>
                <c:pt idx="0">
                  <c:v>Klebsiella spp., blod</c:v>
                </c:pt>
              </c:strCache>
            </c:strRef>
          </c:tx>
          <c:spPr>
            <a:ln w="25400">
              <a:solidFill>
                <a:srgbClr val="FF0000"/>
              </a:solidFill>
              <a:prstDash val="solid"/>
            </a:ln>
          </c:spPr>
          <c:marker>
            <c:symbol val="none"/>
          </c:marker>
          <c:cat>
            <c:numRef>
              <c:f>'Ark1'!$D$8:$Q$8</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'Ark1'!$D$10:$Q$10</c:f>
              <c:numCache>
                <c:formatCode>General</c:formatCode>
                <c:ptCount val="14"/>
                <c:pt idx="0">
                  <c:v>0.3</c:v>
                </c:pt>
                <c:pt idx="1">
                  <c:v>0.6</c:v>
                </c:pt>
                <c:pt idx="2">
                  <c:v>0.6</c:v>
                </c:pt>
                <c:pt idx="3">
                  <c:v>0.5</c:v>
                </c:pt>
                <c:pt idx="4">
                  <c:v>1</c:v>
                </c:pt>
                <c:pt idx="5">
                  <c:v>2</c:v>
                </c:pt>
                <c:pt idx="6">
                  <c:v>2.6</c:v>
                </c:pt>
                <c:pt idx="7">
                  <c:v>1.5</c:v>
                </c:pt>
                <c:pt idx="8">
                  <c:v>4.2</c:v>
                </c:pt>
                <c:pt idx="9">
                  <c:v>2.2999999999999998</c:v>
                </c:pt>
                <c:pt idx="10">
                  <c:v>2.8</c:v>
                </c:pt>
                <c:pt idx="11">
                  <c:v>3.4</c:v>
                </c:pt>
                <c:pt idx="12">
                  <c:v>2.9</c:v>
                </c:pt>
                <c:pt idx="13">
                  <c:v>4.5999999999999996</c:v>
                </c:pt>
              </c:numCache>
            </c:numRef>
          </c:val>
          <c:smooth val="0"/>
          <c:extLst>
            <c:ext xmlns:c16="http://schemas.microsoft.com/office/drawing/2014/chart" uri="{C3380CC4-5D6E-409C-BE32-E72D297353CC}">
              <c16:uniqueId val="{00000001-0227-47D2-B706-8941D5FAE56C}"/>
            </c:ext>
          </c:extLst>
        </c:ser>
        <c:ser>
          <c:idx val="2"/>
          <c:order val="2"/>
          <c:tx>
            <c:strRef>
              <c:f>Ark1!$C$11</c:f>
              <c:strCache>
                <c:ptCount val="1"/>
                <c:pt idx="0">
                  <c:v>E. coli, urin</c:v>
                </c:pt>
              </c:strCache>
            </c:strRef>
          </c:tx>
          <c:spPr>
            <a:ln w="25400">
              <a:solidFill>
                <a:srgbClr val="008000"/>
              </a:solidFill>
              <a:prstDash val="solid"/>
            </a:ln>
          </c:spPr>
          <c:marker>
            <c:symbol val="none"/>
          </c:marker>
          <c:cat>
            <c:numRef>
              <c:f>'Ark1'!$D$8:$Q$8</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'Ark1'!$D$11:$Q$11</c:f>
              <c:numCache>
                <c:formatCode>General</c:formatCode>
                <c:ptCount val="14"/>
                <c:pt idx="2">
                  <c:v>0.4</c:v>
                </c:pt>
                <c:pt idx="3">
                  <c:v>0.3</c:v>
                </c:pt>
                <c:pt idx="4">
                  <c:v>0.8</c:v>
                </c:pt>
                <c:pt idx="5">
                  <c:v>0.7</c:v>
                </c:pt>
                <c:pt idx="6">
                  <c:v>1.4</c:v>
                </c:pt>
                <c:pt idx="7">
                  <c:v>1.4</c:v>
                </c:pt>
                <c:pt idx="8">
                  <c:v>1.6</c:v>
                </c:pt>
                <c:pt idx="9">
                  <c:v>2.2000000000000002</c:v>
                </c:pt>
                <c:pt idx="10">
                  <c:v>2.1</c:v>
                </c:pt>
                <c:pt idx="11">
                  <c:v>3.8</c:v>
                </c:pt>
                <c:pt idx="12">
                  <c:v>3.1</c:v>
                </c:pt>
                <c:pt idx="13">
                  <c:v>3</c:v>
                </c:pt>
              </c:numCache>
            </c:numRef>
          </c:val>
          <c:smooth val="0"/>
          <c:extLst>
            <c:ext xmlns:c16="http://schemas.microsoft.com/office/drawing/2014/chart" uri="{C3380CC4-5D6E-409C-BE32-E72D297353CC}">
              <c16:uniqueId val="{00000002-0227-47D2-B706-8941D5FAE56C}"/>
            </c:ext>
          </c:extLst>
        </c:ser>
        <c:ser>
          <c:idx val="3"/>
          <c:order val="3"/>
          <c:tx>
            <c:strRef>
              <c:f>Ark1!$C$12</c:f>
              <c:strCache>
                <c:ptCount val="1"/>
                <c:pt idx="0">
                  <c:v>Klebsiella spp., urin</c:v>
                </c:pt>
              </c:strCache>
            </c:strRef>
          </c:tx>
          <c:spPr>
            <a:ln w="25400">
              <a:solidFill>
                <a:srgbClr val="FFC000"/>
              </a:solidFill>
            </a:ln>
          </c:spPr>
          <c:marker>
            <c:symbol val="none"/>
          </c:marker>
          <c:cat>
            <c:numRef>
              <c:f>'Ark1'!$D$8:$Q$8</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'Ark1'!$D$12:$Q$12</c:f>
              <c:numCache>
                <c:formatCode>General</c:formatCode>
                <c:ptCount val="14"/>
                <c:pt idx="0">
                  <c:v>0.7</c:v>
                </c:pt>
                <c:pt idx="6">
                  <c:v>1</c:v>
                </c:pt>
                <c:pt idx="9">
                  <c:v>1.4</c:v>
                </c:pt>
                <c:pt idx="10">
                  <c:v>1.7</c:v>
                </c:pt>
                <c:pt idx="11">
                  <c:v>2.2999999999999998</c:v>
                </c:pt>
                <c:pt idx="12">
                  <c:v>3.3</c:v>
                </c:pt>
                <c:pt idx="13">
                  <c:v>3.8</c:v>
                </c:pt>
              </c:numCache>
            </c:numRef>
          </c:val>
          <c:smooth val="0"/>
          <c:extLst>
            <c:ext xmlns:c16="http://schemas.microsoft.com/office/drawing/2014/chart" uri="{C3380CC4-5D6E-409C-BE32-E72D297353CC}">
              <c16:uniqueId val="{00000003-0227-47D2-B706-8941D5FAE56C}"/>
            </c:ext>
          </c:extLst>
        </c:ser>
        <c:dLbls>
          <c:showLegendKey val="0"/>
          <c:showVal val="0"/>
          <c:showCatName val="0"/>
          <c:showSerName val="0"/>
          <c:showPercent val="0"/>
          <c:showBubbleSize val="0"/>
        </c:dLbls>
        <c:smooth val="0"/>
        <c:axId val="91510624"/>
        <c:axId val="91511408"/>
      </c:lineChart>
      <c:catAx>
        <c:axId val="91510624"/>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Times New Roman"/>
                <a:ea typeface="Times New Roman"/>
                <a:cs typeface="Times New Roman"/>
              </a:defRPr>
            </a:pPr>
            <a:endParaRPr lang="nb-NO"/>
          </a:p>
        </c:txPr>
        <c:crossAx val="91511408"/>
        <c:crosses val="autoZero"/>
        <c:auto val="1"/>
        <c:lblAlgn val="ctr"/>
        <c:lblOffset val="100"/>
        <c:tickLblSkip val="1"/>
        <c:tickMarkSkip val="1"/>
        <c:noMultiLvlLbl val="0"/>
      </c:catAx>
      <c:valAx>
        <c:axId val="91511408"/>
        <c:scaling>
          <c:orientation val="minMax"/>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Times New Roman"/>
                    <a:ea typeface="Times New Roman"/>
                    <a:cs typeface="Times New Roman"/>
                  </a:defRPr>
                </a:pPr>
                <a:r>
                  <a:rPr lang="nb-NO"/>
                  <a:t>% of isolates</a:t>
                </a:r>
              </a:p>
            </c:rich>
          </c:tx>
          <c:layout>
            <c:manualLayout>
              <c:xMode val="edge"/>
              <c:yMode val="edge"/>
              <c:x val="1.0109400591619015E-2"/>
              <c:y val="0.3639051715252817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Times New Roman"/>
                <a:ea typeface="Times New Roman"/>
                <a:cs typeface="Times New Roman"/>
              </a:defRPr>
            </a:pPr>
            <a:endParaRPr lang="nb-NO"/>
          </a:p>
        </c:txPr>
        <c:crossAx val="91510624"/>
        <c:crosses val="autoZero"/>
        <c:crossBetween val="between"/>
      </c:valAx>
      <c:spPr>
        <a:noFill/>
        <a:ln w="25400">
          <a:noFill/>
        </a:ln>
      </c:spPr>
    </c:plotArea>
    <c:legend>
      <c:legendPos val="r"/>
      <c:layout>
        <c:manualLayout>
          <c:xMode val="edge"/>
          <c:yMode val="edge"/>
          <c:x val="0.70957047091342962"/>
          <c:y val="0.58105488284407625"/>
          <c:w val="0.29042952908657044"/>
          <c:h val="0.41678004115733774"/>
        </c:manualLayout>
      </c:layout>
      <c:overlay val="0"/>
      <c:spPr>
        <a:noFill/>
        <a:ln w="25400">
          <a:noFill/>
        </a:ln>
      </c:spPr>
      <c:txPr>
        <a:bodyPr/>
        <a:lstStyle/>
        <a:p>
          <a:pPr>
            <a:defRPr sz="920" b="0" i="0" u="none" strike="noStrike" baseline="0">
              <a:solidFill>
                <a:srgbClr val="000000"/>
              </a:solidFill>
              <a:latin typeface="Times New Roman"/>
              <a:ea typeface="Times New Roman"/>
              <a:cs typeface="Times New Roman"/>
            </a:defRPr>
          </a:pPr>
          <a:endParaRPr lang="nb-NO"/>
        </a:p>
      </c:txPr>
    </c:legend>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Times New Roman"/>
          <a:ea typeface="Times New Roman"/>
          <a:cs typeface="Times New Roman"/>
        </a:defRPr>
      </a:pPr>
      <a:endParaRPr lang="nb-NO"/>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771123024515549E-2"/>
          <c:y val="3.7614668795771161E-2"/>
          <c:w val="0.76559348299547658"/>
          <c:h val="0.88763271723901649"/>
        </c:manualLayout>
      </c:layout>
      <c:barChart>
        <c:barDir val="col"/>
        <c:grouping val="stacked"/>
        <c:varyColors val="0"/>
        <c:ser>
          <c:idx val="1"/>
          <c:order val="0"/>
          <c:tx>
            <c:strRef>
              <c:f>simple!$C$1</c:f>
              <c:strCache>
                <c:ptCount val="1"/>
                <c:pt idx="0">
                  <c:v>Sporadisk</c:v>
                </c:pt>
              </c:strCache>
            </c:strRef>
          </c:tx>
          <c:invertIfNegative val="0"/>
          <c:cat>
            <c:numRef>
              <c:f>simple!$B$2:$B$19</c:f>
              <c:numCache>
                <c:formatCode>General</c:formatCode>
                <c:ptCount val="1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numCache>
            </c:numRef>
          </c:cat>
          <c:val>
            <c:numRef>
              <c:f>simple!$C$2:$C$19</c:f>
              <c:numCache>
                <c:formatCode>General</c:formatCode>
                <c:ptCount val="18"/>
                <c:pt idx="0">
                  <c:v>2</c:v>
                </c:pt>
                <c:pt idx="1">
                  <c:v>0</c:v>
                </c:pt>
                <c:pt idx="2">
                  <c:v>2</c:v>
                </c:pt>
                <c:pt idx="3">
                  <c:v>3</c:v>
                </c:pt>
                <c:pt idx="4">
                  <c:v>3</c:v>
                </c:pt>
                <c:pt idx="5">
                  <c:v>0</c:v>
                </c:pt>
                <c:pt idx="6">
                  <c:v>4</c:v>
                </c:pt>
                <c:pt idx="7">
                  <c:v>5</c:v>
                </c:pt>
                <c:pt idx="8">
                  <c:v>4</c:v>
                </c:pt>
                <c:pt idx="9">
                  <c:v>10</c:v>
                </c:pt>
                <c:pt idx="10">
                  <c:v>4</c:v>
                </c:pt>
                <c:pt idx="11">
                  <c:v>8</c:v>
                </c:pt>
                <c:pt idx="12">
                  <c:v>6</c:v>
                </c:pt>
                <c:pt idx="13">
                  <c:v>6</c:v>
                </c:pt>
                <c:pt idx="14">
                  <c:v>6</c:v>
                </c:pt>
                <c:pt idx="15">
                  <c:v>8</c:v>
                </c:pt>
                <c:pt idx="16">
                  <c:v>12</c:v>
                </c:pt>
                <c:pt idx="17">
                  <c:v>21</c:v>
                </c:pt>
              </c:numCache>
            </c:numRef>
          </c:val>
          <c:extLst>
            <c:ext xmlns:c16="http://schemas.microsoft.com/office/drawing/2014/chart" uri="{C3380CC4-5D6E-409C-BE32-E72D297353CC}">
              <c16:uniqueId val="{00000000-4901-422E-91D1-EADC6C530E15}"/>
            </c:ext>
          </c:extLst>
        </c:ser>
        <c:ser>
          <c:idx val="2"/>
          <c:order val="1"/>
          <c:tx>
            <c:strRef>
              <c:f>simple!$D$1</c:f>
              <c:strCache>
                <c:ptCount val="1"/>
                <c:pt idx="0">
                  <c:v>Utbrudd</c:v>
                </c:pt>
              </c:strCache>
            </c:strRef>
          </c:tx>
          <c:invertIfNegative val="0"/>
          <c:cat>
            <c:numRef>
              <c:f>simple!$B$2:$B$19</c:f>
              <c:numCache>
                <c:formatCode>General</c:formatCode>
                <c:ptCount val="1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numCache>
            </c:numRef>
          </c:cat>
          <c:val>
            <c:numRef>
              <c:f>simple!$D$2:$D$19</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45</c:v>
                </c:pt>
                <c:pt idx="15">
                  <c:v>281</c:v>
                </c:pt>
                <c:pt idx="16">
                  <c:v>152</c:v>
                </c:pt>
                <c:pt idx="17">
                  <c:v>96</c:v>
                </c:pt>
              </c:numCache>
            </c:numRef>
          </c:val>
          <c:extLst>
            <c:ext xmlns:c16="http://schemas.microsoft.com/office/drawing/2014/chart" uri="{C3380CC4-5D6E-409C-BE32-E72D297353CC}">
              <c16:uniqueId val="{00000001-4901-422E-91D1-EADC6C530E15}"/>
            </c:ext>
          </c:extLst>
        </c:ser>
        <c:dLbls>
          <c:showLegendKey val="0"/>
          <c:showVal val="0"/>
          <c:showCatName val="0"/>
          <c:showSerName val="0"/>
          <c:showPercent val="0"/>
          <c:showBubbleSize val="0"/>
        </c:dLbls>
        <c:gapWidth val="150"/>
        <c:overlap val="100"/>
        <c:axId val="91512192"/>
        <c:axId val="273564944"/>
      </c:barChart>
      <c:catAx>
        <c:axId val="91512192"/>
        <c:scaling>
          <c:orientation val="minMax"/>
        </c:scaling>
        <c:delete val="0"/>
        <c:axPos val="b"/>
        <c:numFmt formatCode="General" sourceLinked="1"/>
        <c:majorTickMark val="out"/>
        <c:minorTickMark val="none"/>
        <c:tickLblPos val="nextTo"/>
        <c:txPr>
          <a:bodyPr/>
          <a:lstStyle/>
          <a:p>
            <a:pPr>
              <a:defRPr sz="1200"/>
            </a:pPr>
            <a:endParaRPr lang="nb-NO"/>
          </a:p>
        </c:txPr>
        <c:crossAx val="273564944"/>
        <c:crosses val="autoZero"/>
        <c:auto val="1"/>
        <c:lblAlgn val="ctr"/>
        <c:lblOffset val="100"/>
        <c:noMultiLvlLbl val="0"/>
      </c:catAx>
      <c:valAx>
        <c:axId val="273564944"/>
        <c:scaling>
          <c:orientation val="minMax"/>
        </c:scaling>
        <c:delete val="0"/>
        <c:axPos val="l"/>
        <c:title>
          <c:tx>
            <c:rich>
              <a:bodyPr rot="-5400000" vert="horz"/>
              <a:lstStyle/>
              <a:p>
                <a:pPr>
                  <a:defRPr sz="1400"/>
                </a:pPr>
                <a:r>
                  <a:rPr lang="en-GB" sz="1400"/>
                  <a:t>Antall Tilfeller</a:t>
                </a:r>
              </a:p>
            </c:rich>
          </c:tx>
          <c:layout>
            <c:manualLayout>
              <c:xMode val="edge"/>
              <c:yMode val="edge"/>
              <c:x val="9.4185234824370363E-3"/>
              <c:y val="0.40954035073744111"/>
            </c:manualLayout>
          </c:layout>
          <c:overlay val="0"/>
        </c:title>
        <c:numFmt formatCode="General" sourceLinked="1"/>
        <c:majorTickMark val="out"/>
        <c:minorTickMark val="none"/>
        <c:tickLblPos val="nextTo"/>
        <c:txPr>
          <a:bodyPr/>
          <a:lstStyle/>
          <a:p>
            <a:pPr>
              <a:defRPr sz="1600"/>
            </a:pPr>
            <a:endParaRPr lang="nb-NO"/>
          </a:p>
        </c:txPr>
        <c:crossAx val="91512192"/>
        <c:crosses val="autoZero"/>
        <c:crossBetween val="between"/>
      </c:valAx>
      <c:spPr>
        <a:solidFill>
          <a:schemeClr val="bg1"/>
        </a:solidFill>
      </c:spPr>
    </c:plotArea>
    <c:legend>
      <c:legendPos val="r"/>
      <c:layout/>
      <c:overlay val="0"/>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0.68577</cdr:x>
      <cdr:y>0.16083</cdr:y>
    </cdr:from>
    <cdr:to>
      <cdr:x>0.92168</cdr:x>
      <cdr:y>0.23984</cdr:y>
    </cdr:to>
    <cdr:sp macro="" textlink="">
      <cdr:nvSpPr>
        <cdr:cNvPr id="2" name="TekstSylinder 1"/>
        <cdr:cNvSpPr txBox="1"/>
      </cdr:nvSpPr>
      <cdr:spPr>
        <a:xfrm xmlns:a="http://schemas.openxmlformats.org/drawingml/2006/main">
          <a:off x="3212066" y="469556"/>
          <a:ext cx="1104972" cy="230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100" smtClean="0"/>
            <a:t>n= 113; 5,8%</a:t>
          </a:r>
          <a:endParaRPr lang="nb-NO"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b-NO"/>
          </a:p>
        </p:txBody>
      </p:sp>
      <p:sp>
        <p:nvSpPr>
          <p:cNvPr id="3" name="Plassholder for dato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FEEBC5B-04F3-4C11-9453-AD70019F1296}" type="datetimeFigureOut">
              <a:rPr lang="nb-NO" smtClean="0"/>
              <a:t>12.11.2019</a:t>
            </a:fld>
            <a:endParaRPr lang="nb-NO"/>
          </a:p>
        </p:txBody>
      </p:sp>
      <p:sp>
        <p:nvSpPr>
          <p:cNvPr id="4" name="Plassholder for lysbil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b-NO"/>
          </a:p>
        </p:txBody>
      </p:sp>
      <p:sp>
        <p:nvSpPr>
          <p:cNvPr id="5" name="Plassholder for nota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28AD8F3-0350-44BA-933B-98872F5805AB}" type="slidenum">
              <a:rPr lang="nb-NO" smtClean="0"/>
              <a:t>‹#›</a:t>
            </a:fld>
            <a:endParaRPr lang="nb-NO"/>
          </a:p>
        </p:txBody>
      </p:sp>
    </p:spTree>
    <p:extLst>
      <p:ext uri="{BB962C8B-B14F-4D97-AF65-F5344CB8AC3E}">
        <p14:creationId xmlns:p14="http://schemas.microsoft.com/office/powerpoint/2010/main" val="1762048884"/>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28AD8F3-0350-44BA-933B-98872F5805AB}" type="slidenum">
              <a:rPr lang="nb-NO" smtClean="0"/>
              <a:t>2</a:t>
            </a:fld>
            <a:endParaRPr lang="nb-NO"/>
          </a:p>
        </p:txBody>
      </p:sp>
    </p:spTree>
    <p:extLst>
      <p:ext uri="{BB962C8B-B14F-4D97-AF65-F5344CB8AC3E}">
        <p14:creationId xmlns:p14="http://schemas.microsoft.com/office/powerpoint/2010/main" val="898979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4760" y="0"/>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3" y="4223636"/>
            <a:ext cx="1575130" cy="215444"/>
          </a:xfrm>
          <a:prstGeom prst="rect">
            <a:avLst/>
          </a:prstGeom>
        </p:spPr>
        <p:txBody>
          <a:bodyPr lIns="0" tIns="0" rIns="0" bIns="0">
            <a:spAutoFit/>
          </a:bodyPr>
          <a:lstStyle>
            <a:lvl1pPr marL="0" indent="0">
              <a:buNone/>
              <a:defRPr sz="1250">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accent1"/>
                </a:solidFill>
              </a:defRPr>
            </a:lvl1pPr>
          </a:lstStyle>
          <a:p>
            <a:pPr lvl="0"/>
            <a:r>
              <a:rPr lang="nb-NO" smtClean="0"/>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accent4"/>
                </a:solidFill>
              </a:defRPr>
            </a:lvl1pPr>
          </a:lstStyle>
          <a:p>
            <a:pPr lvl="0"/>
            <a:r>
              <a:rPr lang="nb-NO" smtClean="0"/>
              <a:t>Klikk for å redigere tekststiler i malen</a:t>
            </a:r>
          </a:p>
        </p:txBody>
      </p:sp>
    </p:spTree>
    <p:extLst>
      <p:ext uri="{BB962C8B-B14F-4D97-AF65-F5344CB8AC3E}">
        <p14:creationId xmlns:p14="http://schemas.microsoft.com/office/powerpoint/2010/main" val="20440322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886854"/>
            <a:ext cx="10160523" cy="4172835"/>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en-US" dirty="0"/>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Tree>
    <p:extLst>
      <p:ext uri="{BB962C8B-B14F-4D97-AF65-F5344CB8AC3E}">
        <p14:creationId xmlns:p14="http://schemas.microsoft.com/office/powerpoint/2010/main" val="23422910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5" y="2304555"/>
            <a:ext cx="5012505" cy="3753904"/>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en-US" dirty="0"/>
          </a:p>
        </p:txBody>
      </p:sp>
      <p:sp>
        <p:nvSpPr>
          <p:cNvPr id="7" name="Plassholder for tekst 10">
            <a:extLst>
              <a:ext uri="{FF2B5EF4-FFF2-40B4-BE49-F238E27FC236}">
                <a16:creationId xmlns:a16="http://schemas.microsoft.com/office/drawing/2014/main" id="{E2DB21F9-8659-47FA-BBFD-0368B66FAB67}"/>
              </a:ext>
            </a:extLst>
          </p:cNvPr>
          <p:cNvSpPr>
            <a:spLocks noGrp="1"/>
          </p:cNvSpPr>
          <p:nvPr>
            <p:ph type="body" sz="quarter" idx="12"/>
          </p:nvPr>
        </p:nvSpPr>
        <p:spPr>
          <a:xfrm>
            <a:off x="1015459" y="2177396"/>
            <a:ext cx="4652654" cy="3604948"/>
          </a:xfrm>
          <a:prstGeom prst="rect">
            <a:avLst/>
          </a:prstGeom>
        </p:spPr>
        <p:txBody>
          <a:bodyPr lIns="0" tIns="0" rIns="0" bIns="0">
            <a:normAutofit/>
          </a:bodyPr>
          <a:lstStyle>
            <a:lvl1pPr>
              <a:defRPr sz="2200"/>
            </a:lvl1pPr>
          </a:lstStyle>
          <a:p>
            <a:pPr lvl="0"/>
            <a:r>
              <a:rPr lang="nb-NO" smtClean="0"/>
              <a:t>Klikk for å redigere tekststiler i malen</a:t>
            </a:r>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Tree>
    <p:extLst>
      <p:ext uri="{BB962C8B-B14F-4D97-AF65-F5344CB8AC3E}">
        <p14:creationId xmlns:p14="http://schemas.microsoft.com/office/powerpoint/2010/main" val="28523253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
        <p:nvSpPr>
          <p:cNvPr id="7" name="Plassholder for tekst 10">
            <a:extLst>
              <a:ext uri="{FF2B5EF4-FFF2-40B4-BE49-F238E27FC236}">
                <a16:creationId xmlns:a16="http://schemas.microsoft.com/office/drawing/2014/main" id="{E2DB21F9-8659-47FA-BBFD-0368B66FAB67}"/>
              </a:ext>
            </a:extLst>
          </p:cNvPr>
          <p:cNvSpPr>
            <a:spLocks noGrp="1"/>
          </p:cNvSpPr>
          <p:nvPr>
            <p:ph type="body" sz="quarter" idx="12"/>
          </p:nvPr>
        </p:nvSpPr>
        <p:spPr>
          <a:xfrm>
            <a:off x="1015459" y="3000723"/>
            <a:ext cx="4652654" cy="2781621"/>
          </a:xfrm>
          <a:prstGeom prst="rect">
            <a:avLst/>
          </a:prstGeom>
        </p:spPr>
        <p:txBody>
          <a:bodyPr lIns="0" tIns="0" rIns="0" bIns="0">
            <a:normAutofit/>
          </a:bodyPr>
          <a:lstStyle>
            <a:lvl1pPr>
              <a:defRPr sz="2200"/>
            </a:lvl1pPr>
          </a:lstStyle>
          <a:p>
            <a:pPr lvl="0"/>
            <a:r>
              <a:rPr lang="nb-NO" smtClean="0"/>
              <a:t>Klikk for å redigere tekststiler i malen</a:t>
            </a:r>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015459" y="718428"/>
            <a:ext cx="4652654" cy="1288194"/>
          </a:xfrm>
        </p:spPr>
        <p:txBody>
          <a:bodyPr wrap="square">
            <a:normAutofit/>
          </a:bodyPr>
          <a:lstStyle>
            <a:lvl1pPr>
              <a:defRPr/>
            </a:lvl1pPr>
          </a:lstStyle>
          <a:p>
            <a:r>
              <a:rPr lang="nb-NO" smtClean="0"/>
              <a:t>Klikk for å redigere tittelstil</a:t>
            </a:r>
            <a:endParaRPr lang="en-US" dirty="0"/>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015339" y="2016562"/>
            <a:ext cx="4652654"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Tree>
    <p:extLst>
      <p:ext uri="{BB962C8B-B14F-4D97-AF65-F5344CB8AC3E}">
        <p14:creationId xmlns:p14="http://schemas.microsoft.com/office/powerpoint/2010/main" val="40675805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015460"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Tree>
    <p:extLst>
      <p:ext uri="{BB962C8B-B14F-4D97-AF65-F5344CB8AC3E}">
        <p14:creationId xmlns:p14="http://schemas.microsoft.com/office/powerpoint/2010/main" val="429461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2192000" cy="6858000"/>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Tree>
    <p:extLst>
      <p:ext uri="{BB962C8B-B14F-4D97-AF65-F5344CB8AC3E}">
        <p14:creationId xmlns:p14="http://schemas.microsoft.com/office/powerpoint/2010/main" val="23181305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15460" y="1825625"/>
            <a:ext cx="5004341" cy="4152957"/>
          </a:xfrm>
        </p:spPr>
        <p:txBody>
          <a:bodyPr>
            <a:normAutofit/>
          </a:bodyPr>
          <a:lstStyle>
            <a:lvl1pPr>
              <a:defRPr sz="2200"/>
            </a:lvl1pPr>
            <a:lvl2pPr>
              <a:defRPr sz="2000"/>
            </a:lvl2pPr>
            <a:lvl3pPr>
              <a:defRPr sz="1800"/>
            </a:lvl3pPr>
            <a:lvl4pPr>
              <a:defRPr sz="1600"/>
            </a:lvl4pPr>
            <a:lvl5pPr>
              <a:defRPr sz="16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Content Placeholder 3"/>
          <p:cNvSpPr>
            <a:spLocks noGrp="1"/>
          </p:cNvSpPr>
          <p:nvPr>
            <p:ph sz="half" idx="2"/>
          </p:nvPr>
        </p:nvSpPr>
        <p:spPr>
          <a:xfrm>
            <a:off x="6424496" y="1825625"/>
            <a:ext cx="5106563" cy="4152957"/>
          </a:xfrm>
        </p:spPr>
        <p:txBody>
          <a:bodyPr>
            <a:normAutofit/>
          </a:bodyPr>
          <a:lstStyle>
            <a:lvl1pPr>
              <a:defRPr sz="2200"/>
            </a:lvl1pPr>
            <a:lvl2pPr>
              <a:defRPr sz="2000"/>
            </a:lvl2pPr>
            <a:lvl3pPr>
              <a:defRPr sz="1800"/>
            </a:lvl3pPr>
            <a:lvl4pPr>
              <a:defRPr sz="1600"/>
            </a:lvl4pPr>
            <a:lvl5pPr>
              <a:defRPr sz="1600"/>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Tree>
    <p:extLst>
      <p:ext uri="{BB962C8B-B14F-4D97-AF65-F5344CB8AC3E}">
        <p14:creationId xmlns:p14="http://schemas.microsoft.com/office/powerpoint/2010/main" val="15501013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6" name="Plassholder for tekst 10">
            <a:extLst>
              <a:ext uri="{FF2B5EF4-FFF2-40B4-BE49-F238E27FC236}">
                <a16:creationId xmlns:a16="http://schemas.microsoft.com/office/drawing/2014/main" id="{65E46652-8D46-4033-BF2F-A8A2CCF7DA40}"/>
              </a:ext>
            </a:extLst>
          </p:cNvPr>
          <p:cNvSpPr>
            <a:spLocks noGrp="1"/>
          </p:cNvSpPr>
          <p:nvPr>
            <p:ph type="body" sz="quarter" idx="13"/>
          </p:nvPr>
        </p:nvSpPr>
        <p:spPr>
          <a:xfrm>
            <a:off x="1015459" y="2177396"/>
            <a:ext cx="4849392" cy="3604948"/>
          </a:xfrm>
          <a:prstGeom prst="rect">
            <a:avLst/>
          </a:prstGeom>
        </p:spPr>
        <p:txBody>
          <a:bodyPr lIns="0" tIns="0" rIns="0" bIns="0">
            <a:normAutofit/>
          </a:bodyPr>
          <a:lstStyle>
            <a:lvl1pPr>
              <a:defRPr sz="2200"/>
            </a:lvl1pPr>
          </a:lstStyle>
          <a:p>
            <a:pPr lvl="0"/>
            <a:r>
              <a:rPr lang="nb-NO" smtClean="0"/>
              <a:t>Klikk for å redigere tekststiler i malen</a:t>
            </a:r>
          </a:p>
        </p:txBody>
      </p:sp>
      <p:sp>
        <p:nvSpPr>
          <p:cNvPr id="17" name="Plassholder for tekst 10">
            <a:extLst>
              <a:ext uri="{FF2B5EF4-FFF2-40B4-BE49-F238E27FC236}">
                <a16:creationId xmlns:a16="http://schemas.microsoft.com/office/drawing/2014/main" id="{1886C3AB-A33A-4B40-A58D-B717FF2A1493}"/>
              </a:ext>
            </a:extLst>
          </p:cNvPr>
          <p:cNvSpPr>
            <a:spLocks noGrp="1"/>
          </p:cNvSpPr>
          <p:nvPr>
            <p:ph type="body" sz="quarter" idx="14"/>
          </p:nvPr>
        </p:nvSpPr>
        <p:spPr>
          <a:xfrm>
            <a:off x="6681546" y="2177396"/>
            <a:ext cx="4849392" cy="3604948"/>
          </a:xfrm>
          <a:prstGeom prst="rect">
            <a:avLst/>
          </a:prstGeom>
        </p:spPr>
        <p:txBody>
          <a:bodyPr lIns="0" tIns="0" rIns="0" bIns="0">
            <a:normAutofit/>
          </a:bodyPr>
          <a:lstStyle>
            <a:lvl1pPr>
              <a:defRPr sz="2200"/>
            </a:lvl1pPr>
          </a:lstStyle>
          <a:p>
            <a:pPr lvl="0"/>
            <a:r>
              <a:rPr lang="nb-NO" smtClean="0"/>
              <a:t>Klikk for å redigere tekststiler i malen</a:t>
            </a:r>
          </a:p>
        </p:txBody>
      </p:sp>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015339" y="1363702"/>
            <a:ext cx="4849392"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6681546" y="1363702"/>
            <a:ext cx="4849392"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Tree>
    <p:extLst>
      <p:ext uri="{BB962C8B-B14F-4D97-AF65-F5344CB8AC3E}">
        <p14:creationId xmlns:p14="http://schemas.microsoft.com/office/powerpoint/2010/main" val="38082135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Tree>
    <p:extLst>
      <p:ext uri="{BB962C8B-B14F-4D97-AF65-F5344CB8AC3E}">
        <p14:creationId xmlns:p14="http://schemas.microsoft.com/office/powerpoint/2010/main" val="25810533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291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3" y="1886854"/>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dirty="0"/>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3692579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3851778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11285820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9657530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14580371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4" y="291670"/>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11" name="Plassholder for tekst 10">
            <a:extLst>
              <a:ext uri="{FF2B5EF4-FFF2-40B4-BE49-F238E27FC236}">
                <a16:creationId xmlns:a16="http://schemas.microsoft.com/office/drawing/2014/main" id="{745275BF-CA46-49C6-A317-71743D61B0EC}"/>
              </a:ext>
            </a:extLst>
          </p:cNvPr>
          <p:cNvSpPr>
            <a:spLocks noGrp="1"/>
          </p:cNvSpPr>
          <p:nvPr>
            <p:ph type="body" sz="quarter" idx="12"/>
          </p:nvPr>
        </p:nvSpPr>
        <p:spPr>
          <a:xfrm>
            <a:off x="1015459" y="2177396"/>
            <a:ext cx="10515600" cy="3641147"/>
          </a:xfrm>
          <a:prstGeom prst="rect">
            <a:avLst/>
          </a:prstGeom>
        </p:spPr>
        <p:txBody>
          <a:bodyPr lIns="0" tIns="0" rIns="0" bIns="0">
            <a:normAutofit/>
          </a:bodyPr>
          <a:lstStyle>
            <a:lvl1pPr>
              <a:defRPr sz="2200"/>
            </a:lvl1pPr>
          </a:lstStyle>
          <a:p>
            <a:pPr lvl="0"/>
            <a:r>
              <a:rPr lang="nb-NO" smtClean="0"/>
              <a:t>Klikk for å redigere tekststiler i malen</a:t>
            </a:r>
          </a:p>
        </p:txBody>
      </p:sp>
    </p:spTree>
    <p:extLst>
      <p:ext uri="{BB962C8B-B14F-4D97-AF65-F5344CB8AC3E}">
        <p14:creationId xmlns:p14="http://schemas.microsoft.com/office/powerpoint/2010/main" val="14328271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745275BF-CA46-49C6-A317-71743D61B0EC}"/>
              </a:ext>
            </a:extLst>
          </p:cNvPr>
          <p:cNvSpPr>
            <a:spLocks noGrp="1"/>
          </p:cNvSpPr>
          <p:nvPr>
            <p:ph type="body" sz="quarter" idx="12"/>
          </p:nvPr>
        </p:nvSpPr>
        <p:spPr>
          <a:xfrm>
            <a:off x="1015459" y="2177396"/>
            <a:ext cx="10515600" cy="3641147"/>
          </a:xfrm>
          <a:prstGeom prst="rect">
            <a:avLst/>
          </a:prstGeom>
        </p:spPr>
        <p:txBody>
          <a:bodyPr lIns="0" tIns="0" rIns="0" bIns="0">
            <a:normAutofit/>
          </a:bodyPr>
          <a:lstStyle>
            <a:lvl1pPr>
              <a:defRPr sz="2200"/>
            </a:lvl1pPr>
          </a:lstStyle>
          <a:p>
            <a:pPr lvl="0"/>
            <a:r>
              <a:rPr lang="nb-NO" smtClean="0"/>
              <a:t>Klikk for å redigere tekststiler i malen</a:t>
            </a:r>
          </a:p>
        </p:txBody>
      </p:sp>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Tree>
    <p:extLst>
      <p:ext uri="{BB962C8B-B14F-4D97-AF65-F5344CB8AC3E}">
        <p14:creationId xmlns:p14="http://schemas.microsoft.com/office/powerpoint/2010/main" val="2126270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505162"/>
            <a:ext cx="10160523" cy="4554527"/>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en-US" dirty="0"/>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Tree>
    <p:extLst>
      <p:ext uri="{BB962C8B-B14F-4D97-AF65-F5344CB8AC3E}">
        <p14:creationId xmlns:p14="http://schemas.microsoft.com/office/powerpoint/2010/main" val="30052311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459" y="662815"/>
            <a:ext cx="10515600" cy="644097"/>
          </a:xfrm>
          <a:prstGeom prst="rect">
            <a:avLst/>
          </a:prstGeom>
        </p:spPr>
        <p:txBody>
          <a:bodyPr vert="horz" lIns="0" tIns="0" rIns="0" bIns="0" rtlCol="0" anchor="t" anchorCtr="0">
            <a:spAutoFit/>
          </a:bodyPr>
          <a:lstStyle/>
          <a:p>
            <a:r>
              <a:rPr lang="nb-NO" dirty="0"/>
              <a:t>Klikk for å redigere tittelstil</a:t>
            </a:r>
            <a:endParaRPr lang="en-US" dirty="0"/>
          </a:p>
        </p:txBody>
      </p:sp>
      <p:sp>
        <p:nvSpPr>
          <p:cNvPr id="3" name="Text Placeholder 2"/>
          <p:cNvSpPr>
            <a:spLocks noGrp="1"/>
          </p:cNvSpPr>
          <p:nvPr>
            <p:ph type="body" idx="1"/>
          </p:nvPr>
        </p:nvSpPr>
        <p:spPr>
          <a:xfrm>
            <a:off x="1015459" y="2177396"/>
            <a:ext cx="10515600" cy="373259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401088777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62" r:id="rId7"/>
    <p:sldLayoutId id="2147483677" r:id="rId8"/>
    <p:sldLayoutId id="2147483669" r:id="rId9"/>
    <p:sldLayoutId id="2147483678" r:id="rId10"/>
    <p:sldLayoutId id="2147483679" r:id="rId11"/>
    <p:sldLayoutId id="2147483680" r:id="rId12"/>
    <p:sldLayoutId id="2147483681" r:id="rId13"/>
    <p:sldLayoutId id="2147483682" r:id="rId14"/>
    <p:sldLayoutId id="2147483664" r:id="rId15"/>
    <p:sldLayoutId id="2147483665" r:id="rId16"/>
    <p:sldLayoutId id="2147483666" r:id="rId17"/>
    <p:sldLayoutId id="2147483667" r:id="rId18"/>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hf hdr="0" dt="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270054" indent="-270054" algn="l" defTabSz="914446" rtl="0" eaLnBrk="1" latinLnBrk="0" hangingPunct="1">
        <a:lnSpc>
          <a:spcPct val="120000"/>
        </a:lnSpc>
        <a:spcBef>
          <a:spcPts val="0"/>
        </a:spcBef>
        <a:spcAft>
          <a:spcPts val="300"/>
        </a:spcAft>
        <a:buClr>
          <a:schemeClr val="accent4"/>
        </a:buClr>
        <a:buSzPct val="100000"/>
        <a:buFontTx/>
        <a:buBlip>
          <a:blip r:embed="rId20"/>
        </a:buBlip>
        <a:defRPr sz="1900" kern="1200">
          <a:solidFill>
            <a:schemeClr val="dk1"/>
          </a:solidFill>
          <a:latin typeface="+mn-lt"/>
          <a:ea typeface="+mn-ea"/>
          <a:cs typeface="+mn-cs"/>
        </a:defRPr>
      </a:lvl1pPr>
      <a:lvl2pPr marL="540108" indent="-180036" algn="l" defTabSz="914446" rtl="0" eaLnBrk="1" latinLnBrk="0" hangingPunct="1">
        <a:lnSpc>
          <a:spcPct val="90000"/>
        </a:lnSpc>
        <a:spcBef>
          <a:spcPts val="0"/>
        </a:spcBef>
        <a:buClr>
          <a:schemeClr val="accent4"/>
        </a:buClr>
        <a:buFontTx/>
        <a:buBlip>
          <a:blip r:embed="rId20"/>
        </a:buBlip>
        <a:defRPr sz="16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0"/>
        </a:buBlip>
        <a:defRPr sz="14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0"/>
        </a:buBlip>
        <a:defRPr sz="13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0"/>
        </a:buBlip>
        <a:defRPr sz="12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01445E7-5057-4899-A1EA-558389DCB3E8}"/>
              </a:ext>
            </a:extLst>
          </p:cNvPr>
          <p:cNvSpPr>
            <a:spLocks noGrp="1"/>
          </p:cNvSpPr>
          <p:nvPr>
            <p:ph type="body" sz="quarter" idx="14"/>
          </p:nvPr>
        </p:nvSpPr>
        <p:spPr>
          <a:xfrm>
            <a:off x="974730" y="2321998"/>
            <a:ext cx="10692713" cy="1600695"/>
          </a:xfrm>
        </p:spPr>
        <p:txBody>
          <a:bodyPr/>
          <a:lstStyle/>
          <a:p>
            <a:r>
              <a:rPr lang="nb-NO" b="1" dirty="0" smtClean="0"/>
              <a:t>Farlige resistente </a:t>
            </a:r>
            <a:r>
              <a:rPr lang="nb-NO" b="1" dirty="0"/>
              <a:t>mikrober i sykehjem og </a:t>
            </a:r>
            <a:r>
              <a:rPr lang="nb-NO" b="1" dirty="0" smtClean="0"/>
              <a:t>KAD!? </a:t>
            </a:r>
            <a:endParaRPr lang="nb-NO" dirty="0"/>
          </a:p>
        </p:txBody>
      </p:sp>
      <p:sp>
        <p:nvSpPr>
          <p:cNvPr id="4" name="Plassholder for tekst 3">
            <a:extLst>
              <a:ext uri="{FF2B5EF4-FFF2-40B4-BE49-F238E27FC236}">
                <a16:creationId xmlns:a16="http://schemas.microsoft.com/office/drawing/2014/main" id="{7C94AD52-7B82-4012-AE70-1DA1C06528BC}"/>
              </a:ext>
            </a:extLst>
          </p:cNvPr>
          <p:cNvSpPr>
            <a:spLocks noGrp="1"/>
          </p:cNvSpPr>
          <p:nvPr>
            <p:ph type="body" sz="quarter" idx="15"/>
          </p:nvPr>
        </p:nvSpPr>
        <p:spPr>
          <a:xfrm>
            <a:off x="4706322" y="4035645"/>
            <a:ext cx="6793958" cy="1384995"/>
          </a:xfrm>
        </p:spPr>
        <p:txBody>
          <a:bodyPr/>
          <a:lstStyle/>
          <a:p>
            <a:pPr algn="r"/>
            <a:r>
              <a:rPr lang="nb-NO" sz="1800" dirty="0">
                <a:solidFill>
                  <a:prstClr val="white"/>
                </a:solidFill>
                <a:ea typeface="ＭＳ Ｐゴシック" pitchFamily="34" charset="-128"/>
              </a:rPr>
              <a:t>Horst Bentele</a:t>
            </a:r>
          </a:p>
          <a:p>
            <a:pPr algn="r"/>
            <a:r>
              <a:rPr lang="nb-NO" sz="1800" dirty="0">
                <a:solidFill>
                  <a:prstClr val="white">
                    <a:lumMod val="75000"/>
                  </a:prstClr>
                </a:solidFill>
                <a:ea typeface="ＭＳ Ｐゴシック" pitchFamily="34" charset="-128"/>
              </a:rPr>
              <a:t>Seniorrådgiver, </a:t>
            </a:r>
            <a:endParaRPr lang="nb-NO" sz="1800" dirty="0" smtClean="0">
              <a:solidFill>
                <a:prstClr val="white">
                  <a:lumMod val="75000"/>
                </a:prstClr>
              </a:solidFill>
              <a:ea typeface="ＭＳ Ｐゴシック" pitchFamily="34" charset="-128"/>
            </a:endParaRPr>
          </a:p>
          <a:p>
            <a:pPr algn="r"/>
            <a:r>
              <a:rPr lang="nb-NO" sz="1800" dirty="0" smtClean="0">
                <a:solidFill>
                  <a:prstClr val="white">
                    <a:lumMod val="75000"/>
                  </a:prstClr>
                </a:solidFill>
                <a:ea typeface="ＭＳ Ｐゴシック" pitchFamily="34" charset="-128"/>
              </a:rPr>
              <a:t>Avd. for resistens – og infeksjonsforebygging,</a:t>
            </a:r>
          </a:p>
          <a:p>
            <a:pPr algn="r"/>
            <a:r>
              <a:rPr lang="nb-NO" sz="1800" dirty="0" smtClean="0">
                <a:solidFill>
                  <a:prstClr val="white">
                    <a:lumMod val="75000"/>
                  </a:prstClr>
                </a:solidFill>
                <a:ea typeface="ＭＳ Ｐゴシック" pitchFamily="34" charset="-128"/>
              </a:rPr>
              <a:t>Folkehelseinstituttet</a:t>
            </a:r>
            <a:endParaRPr lang="nb-NO" sz="1800" dirty="0">
              <a:solidFill>
                <a:prstClr val="white">
                  <a:lumMod val="75000"/>
                </a:prstClr>
              </a:solidFill>
              <a:ea typeface="ＭＳ Ｐゴシック" pitchFamily="34" charset="-128"/>
            </a:endParaRPr>
          </a:p>
          <a:p>
            <a:endParaRPr lang="nb-NO" sz="1800" dirty="0"/>
          </a:p>
        </p:txBody>
      </p:sp>
      <p:sp>
        <p:nvSpPr>
          <p:cNvPr id="2" name="Plassholder for tekst 1">
            <a:extLst>
              <a:ext uri="{FF2B5EF4-FFF2-40B4-BE49-F238E27FC236}">
                <a16:creationId xmlns:a16="http://schemas.microsoft.com/office/drawing/2014/main" id="{C50A0021-A030-418C-92CE-DF62B6F71432}"/>
              </a:ext>
            </a:extLst>
          </p:cNvPr>
          <p:cNvSpPr>
            <a:spLocks noGrp="1"/>
          </p:cNvSpPr>
          <p:nvPr>
            <p:ph type="body" sz="quarter" idx="13"/>
          </p:nvPr>
        </p:nvSpPr>
        <p:spPr>
          <a:xfrm>
            <a:off x="8807269" y="5533593"/>
            <a:ext cx="1575107" cy="215444"/>
          </a:xfrm>
        </p:spPr>
        <p:txBody>
          <a:bodyPr/>
          <a:lstStyle/>
          <a:p>
            <a:r>
              <a:rPr lang="nb-NO" dirty="0" smtClean="0"/>
              <a:t>17.11.2019</a:t>
            </a:r>
            <a:endParaRPr lang="nb-NO" dirty="0"/>
          </a:p>
        </p:txBody>
      </p:sp>
      <p:pic>
        <p:nvPicPr>
          <p:cNvPr id="5" name="Bilde 4"/>
          <p:cNvPicPr>
            <a:picLocks noChangeAspect="1"/>
          </p:cNvPicPr>
          <p:nvPr/>
        </p:nvPicPr>
        <p:blipFill rotWithShape="1">
          <a:blip r:embed="rId2">
            <a:extLst>
              <a:ext uri="{BEBA8EAE-BF5A-486C-A8C5-ECC9F3942E4B}">
                <a14:imgProps xmlns:a14="http://schemas.microsoft.com/office/drawing/2010/main">
                  <a14:imgLayer r:embed="rId3">
                    <a14:imgEffect>
                      <a14:backgroundRemoval t="592" b="54142" l="14201" r="85799"/>
                    </a14:imgEffect>
                  </a14:imgLayer>
                </a14:imgProps>
              </a:ext>
            </a:extLst>
          </a:blip>
          <a:srcRect l="41524" t="-481" r="9273" b="38352"/>
          <a:stretch/>
        </p:blipFill>
        <p:spPr>
          <a:xfrm>
            <a:off x="4433010" y="3306471"/>
            <a:ext cx="1294791" cy="1089966"/>
          </a:xfrm>
          <a:prstGeom prst="rect">
            <a:avLst/>
          </a:prstGeom>
        </p:spPr>
      </p:pic>
      <p:pic>
        <p:nvPicPr>
          <p:cNvPr id="6" name="Bilde 5"/>
          <p:cNvPicPr>
            <a:picLocks noChangeAspect="1"/>
          </p:cNvPicPr>
          <p:nvPr/>
        </p:nvPicPr>
        <p:blipFill rotWithShape="1">
          <a:blip r:embed="rId4">
            <a:extLst>
              <a:ext uri="{BEBA8EAE-BF5A-486C-A8C5-ECC9F3942E4B}">
                <a14:imgProps xmlns:a14="http://schemas.microsoft.com/office/drawing/2010/main">
                  <a14:imgLayer r:embed="rId3">
                    <a14:imgEffect>
                      <a14:backgroundRemoval t="3550" b="49408" l="10651" r="48323"/>
                    </a14:imgEffect>
                  </a14:imgLayer>
                </a14:imgProps>
              </a:ext>
            </a:extLst>
          </a:blip>
          <a:srcRect l="16947" r="53529" b="55422"/>
          <a:stretch/>
        </p:blipFill>
        <p:spPr>
          <a:xfrm>
            <a:off x="2723903" y="4685631"/>
            <a:ext cx="1460392" cy="1470017"/>
          </a:xfrm>
          <a:prstGeom prst="rect">
            <a:avLst/>
          </a:prstGeom>
        </p:spPr>
      </p:pic>
    </p:spTree>
    <p:extLst>
      <p:ext uri="{BB962C8B-B14F-4D97-AF65-F5344CB8AC3E}">
        <p14:creationId xmlns:p14="http://schemas.microsoft.com/office/powerpoint/2010/main" val="3758386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3024309" y="2084674"/>
            <a:ext cx="8126911" cy="4304975"/>
          </a:xfrm>
          <a:prstGeom prst="rect">
            <a:avLst/>
          </a:prstGeom>
        </p:spPr>
      </p:pic>
      <p:sp>
        <p:nvSpPr>
          <p:cNvPr id="3" name="Tittel 2"/>
          <p:cNvSpPr>
            <a:spLocks noGrp="1"/>
          </p:cNvSpPr>
          <p:nvPr>
            <p:ph type="title"/>
          </p:nvPr>
        </p:nvSpPr>
        <p:spPr/>
        <p:txBody>
          <a:bodyPr/>
          <a:lstStyle/>
          <a:p>
            <a:r>
              <a:rPr lang="nb-NO" dirty="0" smtClean="0"/>
              <a:t>MRSA i Europa 2017</a:t>
            </a:r>
            <a:endParaRPr lang="nb-NO" dirty="0"/>
          </a:p>
        </p:txBody>
      </p:sp>
      <p:sp>
        <p:nvSpPr>
          <p:cNvPr id="4" name="Plassholder for tekst 3"/>
          <p:cNvSpPr>
            <a:spLocks noGrp="1"/>
          </p:cNvSpPr>
          <p:nvPr>
            <p:ph type="body" sz="quarter" idx="11"/>
          </p:nvPr>
        </p:nvSpPr>
        <p:spPr/>
        <p:txBody>
          <a:bodyPr/>
          <a:lstStyle/>
          <a:p>
            <a:r>
              <a:rPr lang="nb-NO" dirty="0" smtClean="0"/>
              <a:t>*ECDC/EARS</a:t>
            </a:r>
            <a:endParaRPr lang="nb-NO" dirty="0"/>
          </a:p>
        </p:txBody>
      </p:sp>
      <p:pic>
        <p:nvPicPr>
          <p:cNvPr id="6" name="Bilde 5"/>
          <p:cNvPicPr>
            <a:picLocks noChangeAspect="1"/>
          </p:cNvPicPr>
          <p:nvPr/>
        </p:nvPicPr>
        <p:blipFill>
          <a:blip r:embed="rId3"/>
          <a:stretch>
            <a:fillRect/>
          </a:stretch>
        </p:blipFill>
        <p:spPr>
          <a:xfrm>
            <a:off x="566859" y="2084674"/>
            <a:ext cx="2457450" cy="2466975"/>
          </a:xfrm>
          <a:prstGeom prst="rect">
            <a:avLst/>
          </a:prstGeom>
        </p:spPr>
      </p:pic>
    </p:spTree>
    <p:extLst>
      <p:ext uri="{BB962C8B-B14F-4D97-AF65-F5344CB8AC3E}">
        <p14:creationId xmlns:p14="http://schemas.microsoft.com/office/powerpoint/2010/main" val="36274224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664797"/>
          </a:xfrm>
        </p:spPr>
        <p:txBody>
          <a:bodyPr/>
          <a:lstStyle/>
          <a:p>
            <a:pPr algn="ctr"/>
            <a:r>
              <a:rPr lang="nb-NO" altLang="nb-NO" sz="4800" dirty="0"/>
              <a:t>MRSA i Norge</a:t>
            </a:r>
            <a:endParaRPr lang="nb-NO" dirty="0"/>
          </a:p>
        </p:txBody>
      </p:sp>
      <p:sp>
        <p:nvSpPr>
          <p:cNvPr id="7" name="Rektangel 6"/>
          <p:cNvSpPr/>
          <p:nvPr/>
        </p:nvSpPr>
        <p:spPr>
          <a:xfrm>
            <a:off x="9754468" y="6049202"/>
            <a:ext cx="1574282" cy="203133"/>
          </a:xfrm>
          <a:prstGeom prst="rect">
            <a:avLst/>
          </a:prstGeom>
        </p:spPr>
        <p:txBody>
          <a:bodyPr wrap="square">
            <a:spAutoFit/>
          </a:bodyPr>
          <a:lstStyle/>
          <a:p>
            <a:pPr>
              <a:lnSpc>
                <a:spcPct val="80000"/>
              </a:lnSpc>
            </a:pPr>
            <a:r>
              <a:rPr lang="nb-NO" altLang="nb-NO" i="1" dirty="0" smtClean="0">
                <a:solidFill>
                  <a:srgbClr val="154987"/>
                </a:solidFill>
                <a:latin typeface="Arial" charset="0"/>
              </a:rPr>
              <a:t>*Norm-vet rapporten</a:t>
            </a:r>
            <a:r>
              <a:rPr lang="nb-NO" altLang="nb-NO" i="1" smtClean="0">
                <a:solidFill>
                  <a:srgbClr val="154987"/>
                </a:solidFill>
                <a:latin typeface="Arial" charset="0"/>
              </a:rPr>
              <a:t>, 2018</a:t>
            </a:r>
            <a:endParaRPr lang="en-GB" altLang="nb-NO" i="1" dirty="0">
              <a:solidFill>
                <a:srgbClr val="154987"/>
              </a:solidFill>
              <a:latin typeface="Arial" charset="0"/>
            </a:endParaRPr>
          </a:p>
        </p:txBody>
      </p:sp>
      <p:pic>
        <p:nvPicPr>
          <p:cNvPr id="3" name="Bilde 2"/>
          <p:cNvPicPr>
            <a:picLocks noChangeAspect="1"/>
          </p:cNvPicPr>
          <p:nvPr/>
        </p:nvPicPr>
        <p:blipFill>
          <a:blip r:embed="rId2"/>
          <a:stretch>
            <a:fillRect/>
          </a:stretch>
        </p:blipFill>
        <p:spPr>
          <a:xfrm>
            <a:off x="2207741" y="1383225"/>
            <a:ext cx="7344418" cy="5016037"/>
          </a:xfrm>
          <a:prstGeom prst="rect">
            <a:avLst/>
          </a:prstGeom>
        </p:spPr>
      </p:pic>
    </p:spTree>
    <p:extLst>
      <p:ext uri="{BB962C8B-B14F-4D97-AF65-F5344CB8AC3E}">
        <p14:creationId xmlns:p14="http://schemas.microsoft.com/office/powerpoint/2010/main" val="30890509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2279650" y="2205039"/>
            <a:ext cx="8064500" cy="4103687"/>
          </a:xfrm>
          <a:prstGeom prst="rect">
            <a:avLst/>
          </a:prstGeom>
          <a:noFill/>
          <a:ln w="9525">
            <a:noFill/>
            <a:miter lim="800000"/>
            <a:headEnd/>
            <a:tailEnd/>
          </a:ln>
          <a:effectLst/>
        </p:spPr>
        <p:txBody>
          <a:bodyPr/>
          <a:lstStyle/>
          <a:p>
            <a:pPr>
              <a:lnSpc>
                <a:spcPct val="80000"/>
              </a:lnSpc>
              <a:spcBef>
                <a:spcPct val="20000"/>
              </a:spcBef>
              <a:buFontTx/>
              <a:buChar char="•"/>
              <a:tabLst>
                <a:tab pos="266700" algn="l"/>
              </a:tabLst>
            </a:pPr>
            <a:r>
              <a:rPr lang="nb-NO">
                <a:solidFill>
                  <a:srgbClr val="154987"/>
                </a:solidFill>
                <a:latin typeface="Arial" charset="0"/>
              </a:rPr>
              <a:t> 	Verdenskart – hvor kan man få utført tjenestene</a:t>
            </a:r>
          </a:p>
          <a:p>
            <a:pPr>
              <a:lnSpc>
                <a:spcPct val="80000"/>
              </a:lnSpc>
              <a:spcBef>
                <a:spcPct val="20000"/>
              </a:spcBef>
              <a:buFontTx/>
              <a:buChar char="•"/>
              <a:tabLst>
                <a:tab pos="266700" algn="l"/>
              </a:tabLst>
            </a:pPr>
            <a:endParaRPr lang="nb-NO" i="1">
              <a:solidFill>
                <a:srgbClr val="154987"/>
              </a:solidFill>
              <a:latin typeface="Arial" charset="0"/>
            </a:endParaRPr>
          </a:p>
          <a:p>
            <a:pPr>
              <a:lnSpc>
                <a:spcPct val="40000"/>
              </a:lnSpc>
              <a:spcBef>
                <a:spcPct val="40000"/>
              </a:spcBef>
              <a:spcAft>
                <a:spcPct val="40000"/>
              </a:spcAft>
              <a:buFontTx/>
              <a:buChar char="•"/>
              <a:tabLst>
                <a:tab pos="266700" algn="l"/>
              </a:tabLst>
            </a:pPr>
            <a:endParaRPr lang="nb-NO" sz="2000">
              <a:solidFill>
                <a:srgbClr val="154987"/>
              </a:solidFill>
              <a:latin typeface="Arial" charset="0"/>
            </a:endParaRPr>
          </a:p>
        </p:txBody>
      </p:sp>
      <p:pic>
        <p:nvPicPr>
          <p:cNvPr id="68611" name="Picture 4" descr="worldmap"/>
          <p:cNvPicPr>
            <a:picLocks noChangeAspect="1" noChangeArrowheads="1"/>
          </p:cNvPicPr>
          <p:nvPr/>
        </p:nvPicPr>
        <p:blipFill>
          <a:blip r:embed="rId2"/>
          <a:srcRect l="6683" r="5902"/>
          <a:stretch>
            <a:fillRect/>
          </a:stretch>
        </p:blipFill>
        <p:spPr bwMode="auto">
          <a:xfrm>
            <a:off x="1524000" y="1987551"/>
            <a:ext cx="9144000" cy="4587875"/>
          </a:xfrm>
          <a:prstGeom prst="rect">
            <a:avLst/>
          </a:prstGeom>
          <a:noFill/>
          <a:ln w="9525">
            <a:noFill/>
            <a:miter lim="800000"/>
            <a:headEnd/>
            <a:tailEnd/>
          </a:ln>
        </p:spPr>
      </p:pic>
      <p:sp>
        <p:nvSpPr>
          <p:cNvPr id="68612" name="Rectangle 17"/>
          <p:cNvSpPr>
            <a:spLocks noGrp="1" noChangeArrowheads="1"/>
          </p:cNvSpPr>
          <p:nvPr>
            <p:ph type="title" idx="4294967295"/>
          </p:nvPr>
        </p:nvSpPr>
        <p:spPr>
          <a:xfrm>
            <a:off x="3504358" y="311702"/>
            <a:ext cx="6192043" cy="838200"/>
          </a:xfrm>
          <a:noFill/>
        </p:spPr>
        <p:txBody>
          <a:bodyPr>
            <a:normAutofit/>
          </a:bodyPr>
          <a:lstStyle/>
          <a:p>
            <a:pPr eaLnBrk="1" hangingPunct="1"/>
            <a:r>
              <a:rPr lang="nb-NO" sz="3600" dirty="0"/>
              <a:t>Forekomst av ESBL</a:t>
            </a:r>
            <a:r>
              <a:rPr lang="nb-NO" sz="3600" baseline="-25000" dirty="0"/>
              <a:t>CARBA</a:t>
            </a:r>
            <a:r>
              <a:rPr lang="nb-NO" sz="3600" dirty="0"/>
              <a:t> i verden</a:t>
            </a:r>
          </a:p>
        </p:txBody>
      </p:sp>
      <p:sp>
        <p:nvSpPr>
          <p:cNvPr id="2" name="TekstSylinder 1"/>
          <p:cNvSpPr txBox="1"/>
          <p:nvPr/>
        </p:nvSpPr>
        <p:spPr>
          <a:xfrm>
            <a:off x="2346325" y="766764"/>
            <a:ext cx="1289050" cy="338137"/>
          </a:xfrm>
          <a:prstGeom prst="rect">
            <a:avLst/>
          </a:prstGeom>
          <a:noFill/>
        </p:spPr>
        <p:txBody>
          <a:bodyPr>
            <a:spAutoFit/>
          </a:bodyPr>
          <a:lstStyle/>
          <a:p>
            <a:r>
              <a:rPr lang="nb-NO" sz="1600">
                <a:solidFill>
                  <a:srgbClr val="002060"/>
                </a:solidFill>
                <a:latin typeface="Arial" charset="0"/>
              </a:rPr>
              <a:t>&lt;1 %</a:t>
            </a:r>
          </a:p>
        </p:txBody>
      </p:sp>
      <p:sp>
        <p:nvSpPr>
          <p:cNvPr id="80" name="TekstSylinder 79"/>
          <p:cNvSpPr txBox="1"/>
          <p:nvPr/>
        </p:nvSpPr>
        <p:spPr>
          <a:xfrm>
            <a:off x="2351088" y="1066800"/>
            <a:ext cx="1289050" cy="338138"/>
          </a:xfrm>
          <a:prstGeom prst="rect">
            <a:avLst/>
          </a:prstGeom>
          <a:noFill/>
        </p:spPr>
        <p:txBody>
          <a:bodyPr>
            <a:spAutoFit/>
          </a:bodyPr>
          <a:lstStyle/>
          <a:p>
            <a:pPr>
              <a:defRPr/>
            </a:pPr>
            <a:r>
              <a:rPr lang="nb-NO" sz="1600" dirty="0">
                <a:solidFill>
                  <a:srgbClr val="002060"/>
                </a:solidFill>
              </a:rPr>
              <a:t>1-5 %</a:t>
            </a:r>
          </a:p>
        </p:txBody>
      </p:sp>
      <p:sp>
        <p:nvSpPr>
          <p:cNvPr id="86" name="TekstSylinder 85"/>
          <p:cNvSpPr txBox="1"/>
          <p:nvPr/>
        </p:nvSpPr>
        <p:spPr>
          <a:xfrm>
            <a:off x="2373313" y="1366839"/>
            <a:ext cx="1289050" cy="338137"/>
          </a:xfrm>
          <a:prstGeom prst="rect">
            <a:avLst/>
          </a:prstGeom>
          <a:noFill/>
        </p:spPr>
        <p:txBody>
          <a:bodyPr>
            <a:spAutoFit/>
          </a:bodyPr>
          <a:lstStyle/>
          <a:p>
            <a:pPr>
              <a:defRPr/>
            </a:pPr>
            <a:r>
              <a:rPr lang="nb-NO" sz="1600" dirty="0">
                <a:solidFill>
                  <a:srgbClr val="002060"/>
                </a:solidFill>
              </a:rPr>
              <a:t>5-10 %</a:t>
            </a:r>
          </a:p>
        </p:txBody>
      </p:sp>
      <p:sp>
        <p:nvSpPr>
          <p:cNvPr id="87" name="TekstSylinder 86"/>
          <p:cNvSpPr txBox="1"/>
          <p:nvPr/>
        </p:nvSpPr>
        <p:spPr>
          <a:xfrm>
            <a:off x="2373313" y="1671639"/>
            <a:ext cx="1289050" cy="338137"/>
          </a:xfrm>
          <a:prstGeom prst="rect">
            <a:avLst/>
          </a:prstGeom>
          <a:noFill/>
        </p:spPr>
        <p:txBody>
          <a:bodyPr>
            <a:spAutoFit/>
          </a:bodyPr>
          <a:lstStyle/>
          <a:p>
            <a:pPr>
              <a:defRPr/>
            </a:pPr>
            <a:r>
              <a:rPr lang="nb-NO" sz="1600" dirty="0">
                <a:solidFill>
                  <a:srgbClr val="002060"/>
                </a:solidFill>
              </a:rPr>
              <a:t>10-25 %</a:t>
            </a:r>
          </a:p>
        </p:txBody>
      </p:sp>
      <p:sp>
        <p:nvSpPr>
          <p:cNvPr id="88" name="TekstSylinder 87"/>
          <p:cNvSpPr txBox="1"/>
          <p:nvPr/>
        </p:nvSpPr>
        <p:spPr>
          <a:xfrm>
            <a:off x="2390138" y="1987551"/>
            <a:ext cx="1289050" cy="338137"/>
          </a:xfrm>
          <a:prstGeom prst="rect">
            <a:avLst/>
          </a:prstGeom>
          <a:noFill/>
        </p:spPr>
        <p:txBody>
          <a:bodyPr>
            <a:spAutoFit/>
          </a:bodyPr>
          <a:lstStyle/>
          <a:p>
            <a:pPr>
              <a:defRPr/>
            </a:pPr>
            <a:r>
              <a:rPr lang="nb-NO" sz="1600" dirty="0">
                <a:solidFill>
                  <a:srgbClr val="002060"/>
                </a:solidFill>
              </a:rPr>
              <a:t>25-50 %</a:t>
            </a:r>
          </a:p>
        </p:txBody>
      </p:sp>
      <p:sp>
        <p:nvSpPr>
          <p:cNvPr id="89" name="TekstSylinder 88"/>
          <p:cNvSpPr txBox="1"/>
          <p:nvPr/>
        </p:nvSpPr>
        <p:spPr>
          <a:xfrm>
            <a:off x="2402138" y="2325688"/>
            <a:ext cx="1287462" cy="338137"/>
          </a:xfrm>
          <a:prstGeom prst="rect">
            <a:avLst/>
          </a:prstGeom>
          <a:noFill/>
        </p:spPr>
        <p:txBody>
          <a:bodyPr>
            <a:spAutoFit/>
          </a:bodyPr>
          <a:lstStyle/>
          <a:p>
            <a:pPr>
              <a:defRPr/>
            </a:pPr>
            <a:r>
              <a:rPr lang="nb-NO" sz="1600" dirty="0">
                <a:solidFill>
                  <a:srgbClr val="002060"/>
                </a:solidFill>
              </a:rPr>
              <a:t>&gt;50 %</a:t>
            </a:r>
          </a:p>
        </p:txBody>
      </p:sp>
      <p:sp>
        <p:nvSpPr>
          <p:cNvPr id="68654" name="Oval 46"/>
          <p:cNvSpPr>
            <a:spLocks noChangeArrowheads="1"/>
          </p:cNvSpPr>
          <p:nvPr/>
        </p:nvSpPr>
        <p:spPr bwMode="auto">
          <a:xfrm>
            <a:off x="5736084" y="2492896"/>
            <a:ext cx="215900" cy="215900"/>
          </a:xfrm>
          <a:prstGeom prst="ellipse">
            <a:avLst/>
          </a:prstGeom>
          <a:solidFill>
            <a:srgbClr val="009900"/>
          </a:solidFill>
          <a:ln w="9525">
            <a:noFill/>
            <a:round/>
            <a:headEnd/>
            <a:tailEnd/>
          </a:ln>
          <a:effectLst/>
        </p:spPr>
        <p:txBody>
          <a:bodyPr wrap="none" anchor="ctr"/>
          <a:lstStyle/>
          <a:p>
            <a:endParaRPr lang="nb-NO"/>
          </a:p>
        </p:txBody>
      </p:sp>
      <p:sp>
        <p:nvSpPr>
          <p:cNvPr id="68655" name="Oval 47"/>
          <p:cNvSpPr>
            <a:spLocks noChangeArrowheads="1"/>
          </p:cNvSpPr>
          <p:nvPr/>
        </p:nvSpPr>
        <p:spPr bwMode="auto">
          <a:xfrm>
            <a:off x="2135188" y="1125538"/>
            <a:ext cx="215900" cy="215900"/>
          </a:xfrm>
          <a:prstGeom prst="ellipse">
            <a:avLst/>
          </a:prstGeom>
          <a:solidFill>
            <a:srgbClr val="33CC33"/>
          </a:solidFill>
          <a:ln w="9525">
            <a:noFill/>
            <a:round/>
            <a:headEnd/>
            <a:tailEnd/>
          </a:ln>
          <a:effectLst/>
        </p:spPr>
        <p:txBody>
          <a:bodyPr wrap="none" anchor="ctr"/>
          <a:lstStyle/>
          <a:p>
            <a:endParaRPr lang="nb-NO"/>
          </a:p>
        </p:txBody>
      </p:sp>
      <p:sp>
        <p:nvSpPr>
          <p:cNvPr id="68656" name="Oval 48"/>
          <p:cNvSpPr>
            <a:spLocks noChangeArrowheads="1"/>
          </p:cNvSpPr>
          <p:nvPr/>
        </p:nvSpPr>
        <p:spPr bwMode="auto">
          <a:xfrm>
            <a:off x="2135188" y="836613"/>
            <a:ext cx="215900" cy="215900"/>
          </a:xfrm>
          <a:prstGeom prst="ellipse">
            <a:avLst/>
          </a:prstGeom>
          <a:solidFill>
            <a:srgbClr val="009900"/>
          </a:solidFill>
          <a:ln w="9525">
            <a:noFill/>
            <a:round/>
            <a:headEnd/>
            <a:tailEnd/>
          </a:ln>
          <a:effectLst/>
        </p:spPr>
        <p:txBody>
          <a:bodyPr wrap="none" anchor="ctr"/>
          <a:lstStyle/>
          <a:p>
            <a:endParaRPr lang="nb-NO"/>
          </a:p>
        </p:txBody>
      </p:sp>
      <p:sp>
        <p:nvSpPr>
          <p:cNvPr id="68657" name="Oval 49"/>
          <p:cNvSpPr>
            <a:spLocks noChangeArrowheads="1"/>
          </p:cNvSpPr>
          <p:nvPr/>
        </p:nvSpPr>
        <p:spPr bwMode="auto">
          <a:xfrm>
            <a:off x="2135188" y="1435100"/>
            <a:ext cx="215900" cy="215900"/>
          </a:xfrm>
          <a:prstGeom prst="ellipse">
            <a:avLst/>
          </a:prstGeom>
          <a:solidFill>
            <a:srgbClr val="FFFF00"/>
          </a:solidFill>
          <a:ln w="9525">
            <a:noFill/>
            <a:round/>
            <a:headEnd/>
            <a:tailEnd/>
          </a:ln>
          <a:effectLst/>
        </p:spPr>
        <p:txBody>
          <a:bodyPr wrap="none" anchor="ctr"/>
          <a:lstStyle/>
          <a:p>
            <a:endParaRPr lang="nb-NO"/>
          </a:p>
        </p:txBody>
      </p:sp>
      <p:sp>
        <p:nvSpPr>
          <p:cNvPr id="68658" name="Oval 50"/>
          <p:cNvSpPr>
            <a:spLocks noChangeArrowheads="1"/>
          </p:cNvSpPr>
          <p:nvPr/>
        </p:nvSpPr>
        <p:spPr bwMode="auto">
          <a:xfrm>
            <a:off x="2135188" y="1739900"/>
            <a:ext cx="215900" cy="215900"/>
          </a:xfrm>
          <a:prstGeom prst="ellipse">
            <a:avLst/>
          </a:prstGeom>
          <a:solidFill>
            <a:srgbClr val="FF9900"/>
          </a:solidFill>
          <a:ln w="9525">
            <a:noFill/>
            <a:round/>
            <a:headEnd/>
            <a:tailEnd/>
          </a:ln>
          <a:effectLst/>
        </p:spPr>
        <p:txBody>
          <a:bodyPr wrap="none" anchor="ctr"/>
          <a:lstStyle/>
          <a:p>
            <a:endParaRPr lang="nb-NO"/>
          </a:p>
        </p:txBody>
      </p:sp>
      <p:sp>
        <p:nvSpPr>
          <p:cNvPr id="68672" name="Oval 64"/>
          <p:cNvSpPr>
            <a:spLocks noChangeArrowheads="1"/>
          </p:cNvSpPr>
          <p:nvPr/>
        </p:nvSpPr>
        <p:spPr bwMode="auto">
          <a:xfrm>
            <a:off x="2174238" y="2384946"/>
            <a:ext cx="215900" cy="215900"/>
          </a:xfrm>
          <a:prstGeom prst="ellipse">
            <a:avLst/>
          </a:prstGeom>
          <a:solidFill>
            <a:srgbClr val="990000"/>
          </a:solidFill>
          <a:ln w="9525">
            <a:noFill/>
            <a:round/>
            <a:headEnd/>
            <a:tailEnd/>
          </a:ln>
          <a:effectLst/>
        </p:spPr>
        <p:txBody>
          <a:bodyPr wrap="none" anchor="ctr"/>
          <a:lstStyle/>
          <a:p>
            <a:endParaRPr lang="nb-NO"/>
          </a:p>
        </p:txBody>
      </p:sp>
      <p:sp>
        <p:nvSpPr>
          <p:cNvPr id="68673" name="Oval 65"/>
          <p:cNvSpPr>
            <a:spLocks noChangeArrowheads="1"/>
          </p:cNvSpPr>
          <p:nvPr/>
        </p:nvSpPr>
        <p:spPr bwMode="auto">
          <a:xfrm>
            <a:off x="2154671" y="2025683"/>
            <a:ext cx="215900" cy="215900"/>
          </a:xfrm>
          <a:prstGeom prst="ellipse">
            <a:avLst/>
          </a:prstGeom>
          <a:solidFill>
            <a:srgbClr val="FF0000"/>
          </a:solidFill>
          <a:ln w="9525">
            <a:noFill/>
            <a:round/>
            <a:headEnd/>
            <a:tailEnd/>
          </a:ln>
          <a:effectLst/>
        </p:spPr>
        <p:txBody>
          <a:bodyPr wrap="none" anchor="ctr"/>
          <a:lstStyle/>
          <a:p>
            <a:endParaRPr lang="nb-NO"/>
          </a:p>
        </p:txBody>
      </p:sp>
      <p:sp>
        <p:nvSpPr>
          <p:cNvPr id="68674" name="Rectangle 3"/>
          <p:cNvSpPr>
            <a:spLocks noChangeArrowheads="1"/>
          </p:cNvSpPr>
          <p:nvPr/>
        </p:nvSpPr>
        <p:spPr bwMode="auto">
          <a:xfrm>
            <a:off x="4511676" y="6309320"/>
            <a:ext cx="6048375" cy="431800"/>
          </a:xfrm>
          <a:prstGeom prst="rect">
            <a:avLst/>
          </a:prstGeom>
          <a:noFill/>
          <a:ln w="9525">
            <a:noFill/>
            <a:miter lim="800000"/>
            <a:headEnd/>
            <a:tailEnd/>
          </a:ln>
        </p:spPr>
        <p:txBody>
          <a:bodyPr/>
          <a:lstStyle/>
          <a:p>
            <a:pPr>
              <a:lnSpc>
                <a:spcPct val="80000"/>
              </a:lnSpc>
              <a:spcBef>
                <a:spcPct val="20000"/>
              </a:spcBef>
            </a:pPr>
            <a:r>
              <a:rPr lang="nb-NO" sz="1400" i="1" dirty="0">
                <a:solidFill>
                  <a:srgbClr val="154987"/>
                </a:solidFill>
                <a:latin typeface="Arial" charset="0"/>
              </a:rPr>
              <a:t>WHO: Antimicrobial </a:t>
            </a:r>
            <a:r>
              <a:rPr lang="nb-NO" sz="1400" i="1" dirty="0" err="1">
                <a:solidFill>
                  <a:srgbClr val="154987"/>
                </a:solidFill>
                <a:latin typeface="Arial" charset="0"/>
              </a:rPr>
              <a:t>resistance</a:t>
            </a:r>
            <a:r>
              <a:rPr lang="nb-NO" sz="1400" i="1" dirty="0">
                <a:solidFill>
                  <a:srgbClr val="154987"/>
                </a:solidFill>
                <a:latin typeface="Arial" charset="0"/>
              </a:rPr>
              <a:t>. Global report </a:t>
            </a:r>
            <a:r>
              <a:rPr lang="nb-NO" sz="1400" i="1" dirty="0" err="1">
                <a:solidFill>
                  <a:srgbClr val="154987"/>
                </a:solidFill>
                <a:latin typeface="Arial" charset="0"/>
              </a:rPr>
              <a:t>on</a:t>
            </a:r>
            <a:r>
              <a:rPr lang="nb-NO" sz="1400" i="1" dirty="0">
                <a:solidFill>
                  <a:srgbClr val="154987"/>
                </a:solidFill>
                <a:latin typeface="Arial" charset="0"/>
              </a:rPr>
              <a:t> </a:t>
            </a:r>
            <a:r>
              <a:rPr lang="nb-NO" sz="1400" i="1" dirty="0" err="1">
                <a:solidFill>
                  <a:srgbClr val="154987"/>
                </a:solidFill>
                <a:latin typeface="Arial" charset="0"/>
              </a:rPr>
              <a:t>surveillance</a:t>
            </a:r>
            <a:r>
              <a:rPr lang="nb-NO" sz="1400" i="1" dirty="0">
                <a:solidFill>
                  <a:srgbClr val="154987"/>
                </a:solidFill>
                <a:latin typeface="Arial" charset="0"/>
              </a:rPr>
              <a:t>, 2014</a:t>
            </a:r>
            <a:endParaRPr lang="en-GB" sz="1400" i="1" dirty="0">
              <a:solidFill>
                <a:srgbClr val="154987"/>
              </a:solidFill>
              <a:latin typeface="Arial" charset="0"/>
            </a:endParaRPr>
          </a:p>
        </p:txBody>
      </p:sp>
      <p:sp>
        <p:nvSpPr>
          <p:cNvPr id="98" name="Oval 47"/>
          <p:cNvSpPr>
            <a:spLocks noChangeArrowheads="1"/>
          </p:cNvSpPr>
          <p:nvPr/>
        </p:nvSpPr>
        <p:spPr bwMode="auto">
          <a:xfrm>
            <a:off x="6154880" y="5562860"/>
            <a:ext cx="215900" cy="215900"/>
          </a:xfrm>
          <a:prstGeom prst="ellipse">
            <a:avLst/>
          </a:prstGeom>
          <a:solidFill>
            <a:srgbClr val="33CC33"/>
          </a:solidFill>
          <a:ln w="9525">
            <a:noFill/>
            <a:round/>
            <a:headEnd/>
            <a:tailEnd/>
          </a:ln>
          <a:effectLst/>
        </p:spPr>
        <p:txBody>
          <a:bodyPr wrap="none" anchor="ctr"/>
          <a:lstStyle/>
          <a:p>
            <a:endParaRPr lang="nb-NO"/>
          </a:p>
        </p:txBody>
      </p:sp>
      <p:sp>
        <p:nvSpPr>
          <p:cNvPr id="99" name="Oval 49"/>
          <p:cNvSpPr>
            <a:spLocks noChangeArrowheads="1"/>
          </p:cNvSpPr>
          <p:nvPr/>
        </p:nvSpPr>
        <p:spPr bwMode="auto">
          <a:xfrm>
            <a:off x="3516313" y="5625182"/>
            <a:ext cx="215900" cy="215900"/>
          </a:xfrm>
          <a:prstGeom prst="ellipse">
            <a:avLst/>
          </a:prstGeom>
          <a:solidFill>
            <a:srgbClr val="FFFF00"/>
          </a:solidFill>
          <a:ln w="9525">
            <a:noFill/>
            <a:round/>
            <a:headEnd/>
            <a:tailEnd/>
          </a:ln>
          <a:effectLst/>
        </p:spPr>
        <p:txBody>
          <a:bodyPr wrap="none" anchor="ctr"/>
          <a:lstStyle/>
          <a:p>
            <a:endParaRPr lang="nb-NO"/>
          </a:p>
        </p:txBody>
      </p:sp>
      <p:sp>
        <p:nvSpPr>
          <p:cNvPr id="100" name="Oval 49"/>
          <p:cNvSpPr>
            <a:spLocks noChangeArrowheads="1"/>
          </p:cNvSpPr>
          <p:nvPr/>
        </p:nvSpPr>
        <p:spPr bwMode="auto">
          <a:xfrm>
            <a:off x="3143672" y="4509120"/>
            <a:ext cx="215900" cy="215900"/>
          </a:xfrm>
          <a:prstGeom prst="ellipse">
            <a:avLst/>
          </a:prstGeom>
          <a:solidFill>
            <a:srgbClr val="FFFF00"/>
          </a:solidFill>
          <a:ln w="9525">
            <a:noFill/>
            <a:round/>
            <a:headEnd/>
            <a:tailEnd/>
          </a:ln>
          <a:effectLst/>
        </p:spPr>
        <p:txBody>
          <a:bodyPr wrap="none" anchor="ctr"/>
          <a:lstStyle/>
          <a:p>
            <a:endParaRPr lang="nb-NO"/>
          </a:p>
        </p:txBody>
      </p:sp>
      <p:sp>
        <p:nvSpPr>
          <p:cNvPr id="101" name="Oval 49"/>
          <p:cNvSpPr>
            <a:spLocks noChangeArrowheads="1"/>
          </p:cNvSpPr>
          <p:nvPr/>
        </p:nvSpPr>
        <p:spPr bwMode="auto">
          <a:xfrm>
            <a:off x="3045869" y="3861048"/>
            <a:ext cx="215900" cy="215900"/>
          </a:xfrm>
          <a:prstGeom prst="ellipse">
            <a:avLst/>
          </a:prstGeom>
          <a:solidFill>
            <a:srgbClr val="FFFF00"/>
          </a:solidFill>
          <a:ln w="9525">
            <a:noFill/>
            <a:round/>
            <a:headEnd/>
            <a:tailEnd/>
          </a:ln>
          <a:effectLst/>
        </p:spPr>
        <p:txBody>
          <a:bodyPr wrap="none" anchor="ctr"/>
          <a:lstStyle/>
          <a:p>
            <a:endParaRPr lang="nb-NO"/>
          </a:p>
        </p:txBody>
      </p:sp>
      <p:sp>
        <p:nvSpPr>
          <p:cNvPr id="102" name="Oval 47"/>
          <p:cNvSpPr>
            <a:spLocks noChangeArrowheads="1"/>
          </p:cNvSpPr>
          <p:nvPr/>
        </p:nvSpPr>
        <p:spPr bwMode="auto">
          <a:xfrm>
            <a:off x="2882900" y="4246597"/>
            <a:ext cx="215900" cy="215900"/>
          </a:xfrm>
          <a:prstGeom prst="ellipse">
            <a:avLst/>
          </a:prstGeom>
          <a:solidFill>
            <a:srgbClr val="33CC33"/>
          </a:solidFill>
          <a:ln w="9525">
            <a:noFill/>
            <a:round/>
            <a:headEnd/>
            <a:tailEnd/>
          </a:ln>
          <a:effectLst/>
        </p:spPr>
        <p:txBody>
          <a:bodyPr wrap="none" anchor="ctr"/>
          <a:lstStyle/>
          <a:p>
            <a:endParaRPr lang="nb-NO"/>
          </a:p>
        </p:txBody>
      </p:sp>
      <p:sp>
        <p:nvSpPr>
          <p:cNvPr id="103" name="Oval 48"/>
          <p:cNvSpPr>
            <a:spLocks noChangeArrowheads="1"/>
          </p:cNvSpPr>
          <p:nvPr/>
        </p:nvSpPr>
        <p:spPr bwMode="auto">
          <a:xfrm>
            <a:off x="3297308" y="5357245"/>
            <a:ext cx="215900" cy="215900"/>
          </a:xfrm>
          <a:prstGeom prst="ellipse">
            <a:avLst/>
          </a:prstGeom>
          <a:solidFill>
            <a:srgbClr val="009900"/>
          </a:solidFill>
          <a:ln w="9525">
            <a:noFill/>
            <a:round/>
            <a:headEnd/>
            <a:tailEnd/>
          </a:ln>
          <a:effectLst/>
        </p:spPr>
        <p:txBody>
          <a:bodyPr wrap="none" anchor="ctr"/>
          <a:lstStyle/>
          <a:p>
            <a:endParaRPr lang="nb-NO"/>
          </a:p>
        </p:txBody>
      </p:sp>
      <p:sp>
        <p:nvSpPr>
          <p:cNvPr id="104" name="Oval 50"/>
          <p:cNvSpPr>
            <a:spLocks noChangeArrowheads="1"/>
          </p:cNvSpPr>
          <p:nvPr/>
        </p:nvSpPr>
        <p:spPr bwMode="auto">
          <a:xfrm>
            <a:off x="2503488" y="3284984"/>
            <a:ext cx="215900" cy="215900"/>
          </a:xfrm>
          <a:prstGeom prst="ellipse">
            <a:avLst/>
          </a:prstGeom>
          <a:solidFill>
            <a:srgbClr val="FF9900"/>
          </a:solidFill>
          <a:ln w="9525">
            <a:noFill/>
            <a:round/>
            <a:headEnd/>
            <a:tailEnd/>
          </a:ln>
          <a:effectLst/>
        </p:spPr>
        <p:txBody>
          <a:bodyPr wrap="none" anchor="ctr"/>
          <a:lstStyle/>
          <a:p>
            <a:endParaRPr lang="nb-NO"/>
          </a:p>
        </p:txBody>
      </p:sp>
      <p:sp>
        <p:nvSpPr>
          <p:cNvPr id="105" name="Oval 49"/>
          <p:cNvSpPr>
            <a:spLocks noChangeArrowheads="1"/>
          </p:cNvSpPr>
          <p:nvPr/>
        </p:nvSpPr>
        <p:spPr bwMode="auto">
          <a:xfrm>
            <a:off x="6276082" y="3707820"/>
            <a:ext cx="215900" cy="215900"/>
          </a:xfrm>
          <a:prstGeom prst="ellipse">
            <a:avLst/>
          </a:prstGeom>
          <a:solidFill>
            <a:srgbClr val="FFFF00"/>
          </a:solidFill>
          <a:ln w="9525">
            <a:noFill/>
            <a:round/>
            <a:headEnd/>
            <a:tailEnd/>
          </a:ln>
          <a:effectLst/>
        </p:spPr>
        <p:txBody>
          <a:bodyPr wrap="none" anchor="ctr"/>
          <a:lstStyle/>
          <a:p>
            <a:endParaRPr lang="nb-NO"/>
          </a:p>
        </p:txBody>
      </p:sp>
      <p:sp>
        <p:nvSpPr>
          <p:cNvPr id="106" name="Oval 64"/>
          <p:cNvSpPr>
            <a:spLocks noChangeArrowheads="1"/>
          </p:cNvSpPr>
          <p:nvPr/>
        </p:nvSpPr>
        <p:spPr bwMode="auto">
          <a:xfrm>
            <a:off x="6960096" y="3481636"/>
            <a:ext cx="215900" cy="215900"/>
          </a:xfrm>
          <a:prstGeom prst="ellipse">
            <a:avLst/>
          </a:prstGeom>
          <a:solidFill>
            <a:srgbClr val="990000"/>
          </a:solidFill>
          <a:ln w="9525">
            <a:noFill/>
            <a:round/>
            <a:headEnd/>
            <a:tailEnd/>
          </a:ln>
          <a:effectLst/>
        </p:spPr>
        <p:txBody>
          <a:bodyPr wrap="none" anchor="ctr"/>
          <a:lstStyle/>
          <a:p>
            <a:endParaRPr lang="nb-NO"/>
          </a:p>
        </p:txBody>
      </p:sp>
      <p:sp>
        <p:nvSpPr>
          <p:cNvPr id="107" name="Oval 50"/>
          <p:cNvSpPr>
            <a:spLocks noChangeArrowheads="1"/>
          </p:cNvSpPr>
          <p:nvPr/>
        </p:nvSpPr>
        <p:spPr bwMode="auto">
          <a:xfrm>
            <a:off x="7427912" y="3589310"/>
            <a:ext cx="215900" cy="215900"/>
          </a:xfrm>
          <a:prstGeom prst="ellipse">
            <a:avLst/>
          </a:prstGeom>
          <a:solidFill>
            <a:srgbClr val="FF9900"/>
          </a:solidFill>
          <a:ln w="9525">
            <a:noFill/>
            <a:round/>
            <a:headEnd/>
            <a:tailEnd/>
          </a:ln>
          <a:effectLst/>
        </p:spPr>
        <p:txBody>
          <a:bodyPr wrap="none" anchor="ctr"/>
          <a:lstStyle/>
          <a:p>
            <a:endParaRPr lang="nb-NO"/>
          </a:p>
        </p:txBody>
      </p:sp>
      <p:sp>
        <p:nvSpPr>
          <p:cNvPr id="108" name="Oval 49"/>
          <p:cNvSpPr>
            <a:spLocks noChangeArrowheads="1"/>
          </p:cNvSpPr>
          <p:nvPr/>
        </p:nvSpPr>
        <p:spPr bwMode="auto">
          <a:xfrm>
            <a:off x="6744196" y="3753098"/>
            <a:ext cx="215900" cy="215900"/>
          </a:xfrm>
          <a:prstGeom prst="ellipse">
            <a:avLst/>
          </a:prstGeom>
          <a:solidFill>
            <a:srgbClr val="FFFF00"/>
          </a:solidFill>
          <a:ln w="9525">
            <a:noFill/>
            <a:round/>
            <a:headEnd/>
            <a:tailEnd/>
          </a:ln>
          <a:effectLst/>
        </p:spPr>
        <p:txBody>
          <a:bodyPr wrap="none" anchor="ctr"/>
          <a:lstStyle/>
          <a:p>
            <a:endParaRPr lang="nb-NO"/>
          </a:p>
        </p:txBody>
      </p:sp>
      <p:sp>
        <p:nvSpPr>
          <p:cNvPr id="109" name="Oval 46"/>
          <p:cNvSpPr>
            <a:spLocks noChangeArrowheads="1"/>
          </p:cNvSpPr>
          <p:nvPr/>
        </p:nvSpPr>
        <p:spPr bwMode="auto">
          <a:xfrm>
            <a:off x="5780534" y="2857990"/>
            <a:ext cx="215900" cy="215900"/>
          </a:xfrm>
          <a:prstGeom prst="ellipse">
            <a:avLst/>
          </a:prstGeom>
          <a:solidFill>
            <a:srgbClr val="009900"/>
          </a:solidFill>
          <a:ln w="9525">
            <a:noFill/>
            <a:round/>
            <a:headEnd/>
            <a:tailEnd/>
          </a:ln>
          <a:effectLst/>
        </p:spPr>
        <p:txBody>
          <a:bodyPr wrap="none" anchor="ctr"/>
          <a:lstStyle/>
          <a:p>
            <a:endParaRPr lang="nb-NO"/>
          </a:p>
        </p:txBody>
      </p:sp>
      <p:sp>
        <p:nvSpPr>
          <p:cNvPr id="110" name="Oval 64"/>
          <p:cNvSpPr>
            <a:spLocks noChangeArrowheads="1"/>
          </p:cNvSpPr>
          <p:nvPr/>
        </p:nvSpPr>
        <p:spPr bwMode="auto">
          <a:xfrm>
            <a:off x="6046930" y="3287952"/>
            <a:ext cx="215900" cy="215900"/>
          </a:xfrm>
          <a:prstGeom prst="ellipse">
            <a:avLst/>
          </a:prstGeom>
          <a:solidFill>
            <a:srgbClr val="990000"/>
          </a:solidFill>
          <a:ln w="9525">
            <a:noFill/>
            <a:round/>
            <a:headEnd/>
            <a:tailEnd/>
          </a:ln>
          <a:effectLst/>
        </p:spPr>
        <p:txBody>
          <a:bodyPr wrap="none" anchor="ctr"/>
          <a:lstStyle/>
          <a:p>
            <a:endParaRPr lang="nb-NO"/>
          </a:p>
        </p:txBody>
      </p:sp>
      <p:sp>
        <p:nvSpPr>
          <p:cNvPr id="111" name="Oval 64"/>
          <p:cNvSpPr>
            <a:spLocks noChangeArrowheads="1"/>
          </p:cNvSpPr>
          <p:nvPr/>
        </p:nvSpPr>
        <p:spPr bwMode="auto">
          <a:xfrm>
            <a:off x="6649498" y="3155362"/>
            <a:ext cx="215900" cy="215900"/>
          </a:xfrm>
          <a:prstGeom prst="ellipse">
            <a:avLst/>
          </a:prstGeom>
          <a:solidFill>
            <a:srgbClr val="990000"/>
          </a:solidFill>
          <a:ln w="9525">
            <a:noFill/>
            <a:round/>
            <a:headEnd/>
            <a:tailEnd/>
          </a:ln>
          <a:effectLst/>
        </p:spPr>
        <p:txBody>
          <a:bodyPr wrap="none" anchor="ctr"/>
          <a:lstStyle/>
          <a:p>
            <a:endParaRPr lang="nb-NO"/>
          </a:p>
        </p:txBody>
      </p:sp>
      <p:sp>
        <p:nvSpPr>
          <p:cNvPr id="112" name="Oval 65"/>
          <p:cNvSpPr>
            <a:spLocks noChangeArrowheads="1"/>
          </p:cNvSpPr>
          <p:nvPr/>
        </p:nvSpPr>
        <p:spPr bwMode="auto">
          <a:xfrm>
            <a:off x="5812946" y="3177034"/>
            <a:ext cx="215900" cy="215900"/>
          </a:xfrm>
          <a:prstGeom prst="ellipse">
            <a:avLst/>
          </a:prstGeom>
          <a:solidFill>
            <a:srgbClr val="FF0000"/>
          </a:solidFill>
          <a:ln w="9525">
            <a:noFill/>
            <a:round/>
            <a:headEnd/>
            <a:tailEnd/>
          </a:ln>
          <a:effectLst/>
        </p:spPr>
        <p:txBody>
          <a:bodyPr wrap="none" anchor="ctr"/>
          <a:lstStyle/>
          <a:p>
            <a:endParaRPr lang="nb-NO"/>
          </a:p>
        </p:txBody>
      </p:sp>
      <p:sp>
        <p:nvSpPr>
          <p:cNvPr id="113" name="Oval 49"/>
          <p:cNvSpPr>
            <a:spLocks noChangeArrowheads="1"/>
          </p:cNvSpPr>
          <p:nvPr/>
        </p:nvSpPr>
        <p:spPr bwMode="auto">
          <a:xfrm>
            <a:off x="6484183" y="3397766"/>
            <a:ext cx="215900" cy="215900"/>
          </a:xfrm>
          <a:prstGeom prst="ellipse">
            <a:avLst/>
          </a:prstGeom>
          <a:solidFill>
            <a:srgbClr val="FFFF00"/>
          </a:solidFill>
          <a:ln w="9525">
            <a:noFill/>
            <a:round/>
            <a:headEnd/>
            <a:tailEnd/>
          </a:ln>
          <a:effectLst/>
        </p:spPr>
        <p:txBody>
          <a:bodyPr wrap="none" anchor="ctr"/>
          <a:lstStyle/>
          <a:p>
            <a:endParaRPr lang="nb-NO"/>
          </a:p>
        </p:txBody>
      </p:sp>
      <p:sp>
        <p:nvSpPr>
          <p:cNvPr id="114" name="Oval 50"/>
          <p:cNvSpPr>
            <a:spLocks noChangeArrowheads="1"/>
          </p:cNvSpPr>
          <p:nvPr/>
        </p:nvSpPr>
        <p:spPr bwMode="auto">
          <a:xfrm>
            <a:off x="6575775" y="2636568"/>
            <a:ext cx="215900" cy="215900"/>
          </a:xfrm>
          <a:prstGeom prst="ellipse">
            <a:avLst/>
          </a:prstGeom>
          <a:solidFill>
            <a:srgbClr val="FF9900"/>
          </a:solidFill>
          <a:ln w="9525">
            <a:noFill/>
            <a:round/>
            <a:headEnd/>
            <a:tailEnd/>
          </a:ln>
          <a:effectLst/>
        </p:spPr>
        <p:txBody>
          <a:bodyPr wrap="none" anchor="ctr"/>
          <a:lstStyle/>
          <a:p>
            <a:endParaRPr lang="nb-NO"/>
          </a:p>
        </p:txBody>
      </p:sp>
      <p:sp>
        <p:nvSpPr>
          <p:cNvPr id="115" name="Oval 64"/>
          <p:cNvSpPr>
            <a:spLocks noChangeArrowheads="1"/>
          </p:cNvSpPr>
          <p:nvPr/>
        </p:nvSpPr>
        <p:spPr bwMode="auto">
          <a:xfrm>
            <a:off x="7698209" y="3815770"/>
            <a:ext cx="396230" cy="385549"/>
          </a:xfrm>
          <a:prstGeom prst="ellipse">
            <a:avLst/>
          </a:prstGeom>
          <a:solidFill>
            <a:srgbClr val="990000"/>
          </a:solidFill>
          <a:ln w="9525">
            <a:noFill/>
            <a:round/>
            <a:headEnd/>
            <a:tailEnd/>
          </a:ln>
          <a:effectLst/>
        </p:spPr>
        <p:txBody>
          <a:bodyPr wrap="none" anchor="ctr"/>
          <a:lstStyle/>
          <a:p>
            <a:endParaRPr lang="nb-NO"/>
          </a:p>
        </p:txBody>
      </p:sp>
      <p:sp>
        <p:nvSpPr>
          <p:cNvPr id="116" name="Oval 47"/>
          <p:cNvSpPr>
            <a:spLocks noChangeArrowheads="1"/>
          </p:cNvSpPr>
          <p:nvPr/>
        </p:nvSpPr>
        <p:spPr bwMode="auto">
          <a:xfrm>
            <a:off x="8472264" y="4033234"/>
            <a:ext cx="215900" cy="215900"/>
          </a:xfrm>
          <a:prstGeom prst="ellipse">
            <a:avLst/>
          </a:prstGeom>
          <a:solidFill>
            <a:srgbClr val="33CC33"/>
          </a:solidFill>
          <a:ln w="9525">
            <a:noFill/>
            <a:round/>
            <a:headEnd/>
            <a:tailEnd/>
          </a:ln>
          <a:effectLst/>
        </p:spPr>
        <p:txBody>
          <a:bodyPr wrap="none" anchor="ctr"/>
          <a:lstStyle/>
          <a:p>
            <a:endParaRPr lang="nb-NO"/>
          </a:p>
        </p:txBody>
      </p:sp>
      <p:sp>
        <p:nvSpPr>
          <p:cNvPr id="117" name="Oval 48"/>
          <p:cNvSpPr>
            <a:spLocks noChangeArrowheads="1"/>
          </p:cNvSpPr>
          <p:nvPr/>
        </p:nvSpPr>
        <p:spPr bwMode="auto">
          <a:xfrm>
            <a:off x="9696400" y="5514265"/>
            <a:ext cx="215900" cy="215900"/>
          </a:xfrm>
          <a:prstGeom prst="ellipse">
            <a:avLst/>
          </a:prstGeom>
          <a:solidFill>
            <a:srgbClr val="009900"/>
          </a:solidFill>
          <a:ln w="9525">
            <a:noFill/>
            <a:round/>
            <a:headEnd/>
            <a:tailEnd/>
          </a:ln>
          <a:effectLst/>
        </p:spPr>
        <p:txBody>
          <a:bodyPr wrap="none" anchor="ctr"/>
          <a:lstStyle/>
          <a:p>
            <a:endParaRPr lang="nb-NO"/>
          </a:p>
        </p:txBody>
      </p:sp>
      <p:sp>
        <p:nvSpPr>
          <p:cNvPr id="118" name="Oval 49"/>
          <p:cNvSpPr>
            <a:spLocks noChangeArrowheads="1"/>
          </p:cNvSpPr>
          <p:nvPr/>
        </p:nvSpPr>
        <p:spPr bwMode="auto">
          <a:xfrm>
            <a:off x="8688164" y="3481636"/>
            <a:ext cx="215900" cy="215900"/>
          </a:xfrm>
          <a:prstGeom prst="ellipse">
            <a:avLst/>
          </a:prstGeom>
          <a:solidFill>
            <a:srgbClr val="FFFF00"/>
          </a:solidFill>
          <a:ln w="9525">
            <a:noFill/>
            <a:round/>
            <a:headEnd/>
            <a:tailEnd/>
          </a:ln>
          <a:effectLst/>
        </p:spPr>
        <p:txBody>
          <a:bodyPr wrap="none" anchor="ctr"/>
          <a:lstStyle/>
          <a:p>
            <a:endParaRPr lang="nb-NO"/>
          </a:p>
        </p:txBody>
      </p:sp>
    </p:spTree>
    <p:extLst>
      <p:ext uri="{BB962C8B-B14F-4D97-AF65-F5344CB8AC3E}">
        <p14:creationId xmlns:p14="http://schemas.microsoft.com/office/powerpoint/2010/main" val="10624398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3568390" y="2542477"/>
            <a:ext cx="7096190" cy="3696862"/>
          </a:xfrm>
          <a:prstGeom prst="rect">
            <a:avLst/>
          </a:prstGeom>
        </p:spPr>
      </p:pic>
      <p:sp>
        <p:nvSpPr>
          <p:cNvPr id="3" name="Tittel 2"/>
          <p:cNvSpPr>
            <a:spLocks noGrp="1"/>
          </p:cNvSpPr>
          <p:nvPr>
            <p:ph type="title"/>
          </p:nvPr>
        </p:nvSpPr>
        <p:spPr>
          <a:xfrm>
            <a:off x="754714" y="75400"/>
            <a:ext cx="10515600" cy="2576603"/>
          </a:xfrm>
        </p:spPr>
        <p:txBody>
          <a:bodyPr/>
          <a:lstStyle/>
          <a:p>
            <a:r>
              <a:rPr lang="en-US" dirty="0"/>
              <a:t>Proportion of </a:t>
            </a:r>
            <a:r>
              <a:rPr lang="en-US" dirty="0" smtClean="0"/>
              <a:t>resistant </a:t>
            </a:r>
            <a:r>
              <a:rPr lang="nb-NO" dirty="0" err="1"/>
              <a:t>ESBL</a:t>
            </a:r>
            <a:r>
              <a:rPr lang="nb-NO" sz="2400" dirty="0" err="1"/>
              <a:t>carba</a:t>
            </a:r>
            <a:r>
              <a:rPr lang="nb-NO" sz="2400" dirty="0"/>
              <a:t> </a:t>
            </a:r>
            <a:r>
              <a:rPr lang="nb-NO" i="1" dirty="0" err="1"/>
              <a:t>klebsiella</a:t>
            </a:r>
            <a:r>
              <a:rPr lang="nb-NO" i="1" dirty="0"/>
              <a:t> </a:t>
            </a:r>
            <a:r>
              <a:rPr lang="nb-NO" i="1" dirty="0" err="1"/>
              <a:t>pneumonia</a:t>
            </a:r>
            <a:r>
              <a:rPr lang="nb-NO" i="1" dirty="0"/>
              <a:t> </a:t>
            </a:r>
            <a:r>
              <a:rPr lang="en-US" dirty="0" smtClean="0"/>
              <a:t>invasive </a:t>
            </a:r>
            <a:r>
              <a:rPr lang="en-US" dirty="0"/>
              <a:t>isolates in European countries</a:t>
            </a:r>
            <a:br>
              <a:rPr lang="en-US" dirty="0"/>
            </a:br>
            <a:endParaRPr lang="nb-NO" dirty="0"/>
          </a:p>
        </p:txBody>
      </p:sp>
      <p:sp>
        <p:nvSpPr>
          <p:cNvPr id="4" name="Plassholder for tekst 3"/>
          <p:cNvSpPr>
            <a:spLocks noGrp="1"/>
          </p:cNvSpPr>
          <p:nvPr>
            <p:ph type="body" sz="quarter" idx="11"/>
          </p:nvPr>
        </p:nvSpPr>
        <p:spPr>
          <a:xfrm>
            <a:off x="4605453" y="1363702"/>
            <a:ext cx="6925485" cy="423242"/>
          </a:xfrm>
        </p:spPr>
        <p:txBody>
          <a:bodyPr/>
          <a:lstStyle/>
          <a:p>
            <a:r>
              <a:rPr lang="nb-NO" dirty="0" smtClean="0"/>
              <a:t>ECDC/EARS 2017</a:t>
            </a:r>
            <a:endParaRPr lang="nb-NO" dirty="0"/>
          </a:p>
        </p:txBody>
      </p:sp>
      <p:pic>
        <p:nvPicPr>
          <p:cNvPr id="6" name="Bilde 5"/>
          <p:cNvPicPr>
            <a:picLocks noChangeAspect="1"/>
          </p:cNvPicPr>
          <p:nvPr/>
        </p:nvPicPr>
        <p:blipFill>
          <a:blip r:embed="rId3"/>
          <a:stretch>
            <a:fillRect/>
          </a:stretch>
        </p:blipFill>
        <p:spPr>
          <a:xfrm>
            <a:off x="1015339" y="2125585"/>
            <a:ext cx="2466975" cy="2562225"/>
          </a:xfrm>
          <a:prstGeom prst="rect">
            <a:avLst/>
          </a:prstGeom>
        </p:spPr>
      </p:pic>
    </p:spTree>
    <p:extLst>
      <p:ext uri="{BB962C8B-B14F-4D97-AF65-F5344CB8AC3E}">
        <p14:creationId xmlns:p14="http://schemas.microsoft.com/office/powerpoint/2010/main" val="21039759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t>ESBL i Norge</a:t>
            </a:r>
            <a:endParaRPr lang="nb-NO" dirty="0"/>
          </a:p>
        </p:txBody>
      </p:sp>
      <p:sp>
        <p:nvSpPr>
          <p:cNvPr id="3" name="Plassholder for tekst 2"/>
          <p:cNvSpPr>
            <a:spLocks noGrp="1"/>
          </p:cNvSpPr>
          <p:nvPr>
            <p:ph type="body" sz="quarter" idx="11"/>
          </p:nvPr>
        </p:nvSpPr>
        <p:spPr/>
        <p:txBody>
          <a:bodyPr/>
          <a:lstStyle/>
          <a:p>
            <a:endParaRPr lang="nb-NO"/>
          </a:p>
        </p:txBody>
      </p:sp>
      <p:pic>
        <p:nvPicPr>
          <p:cNvPr id="5" name="Bilde 4"/>
          <p:cNvPicPr/>
          <p:nvPr/>
        </p:nvPicPr>
        <p:blipFill>
          <a:blip r:embed="rId2">
            <a:extLst>
              <a:ext uri="{28A0092B-C50C-407E-A947-70E740481C1C}">
                <a14:useLocalDpi xmlns:a14="http://schemas.microsoft.com/office/drawing/2010/main"/>
              </a:ext>
            </a:extLst>
          </a:blip>
          <a:srcRect/>
          <a:stretch>
            <a:fillRect/>
          </a:stretch>
        </p:blipFill>
        <p:spPr bwMode="auto">
          <a:xfrm>
            <a:off x="1524001" y="2452324"/>
            <a:ext cx="4102443" cy="3029173"/>
          </a:xfrm>
          <a:prstGeom prst="rect">
            <a:avLst/>
          </a:prstGeom>
          <a:noFill/>
        </p:spPr>
      </p:pic>
      <p:graphicFrame>
        <p:nvGraphicFramePr>
          <p:cNvPr id="6" name="Diagram 5"/>
          <p:cNvGraphicFramePr/>
          <p:nvPr>
            <p:extLst>
              <p:ext uri="{D42A27DB-BD31-4B8C-83A1-F6EECF244321}">
                <p14:modId xmlns:p14="http://schemas.microsoft.com/office/powerpoint/2010/main" val="1079325504"/>
              </p:ext>
            </p:extLst>
          </p:nvPr>
        </p:nvGraphicFramePr>
        <p:xfrm>
          <a:off x="6273139" y="2452324"/>
          <a:ext cx="4683897" cy="2919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32615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279396" y="2400072"/>
            <a:ext cx="9331036" cy="2516730"/>
          </a:xfrm>
          <a:prstGeom prst="rect">
            <a:avLst/>
          </a:prstGeom>
        </p:spPr>
      </p:pic>
      <p:sp>
        <p:nvSpPr>
          <p:cNvPr id="2" name="Tittel 1"/>
          <p:cNvSpPr>
            <a:spLocks noGrp="1"/>
          </p:cNvSpPr>
          <p:nvPr>
            <p:ph type="title"/>
          </p:nvPr>
        </p:nvSpPr>
        <p:spPr/>
        <p:txBody>
          <a:bodyPr/>
          <a:lstStyle/>
          <a:p>
            <a:pPr algn="ctr"/>
            <a:r>
              <a:rPr lang="nb-NO" altLang="nb-NO" dirty="0">
                <a:solidFill>
                  <a:srgbClr val="003871"/>
                </a:solidFill>
              </a:rPr>
              <a:t>Forekomst av </a:t>
            </a:r>
            <a:r>
              <a:rPr lang="nb-NO" altLang="nb-NO" dirty="0" err="1">
                <a:solidFill>
                  <a:srgbClr val="003871"/>
                </a:solidFill>
              </a:rPr>
              <a:t>ESBL</a:t>
            </a:r>
            <a:r>
              <a:rPr lang="nb-NO" altLang="nb-NO" sz="2800" dirty="0" err="1">
                <a:solidFill>
                  <a:srgbClr val="003871"/>
                </a:solidFill>
              </a:rPr>
              <a:t>carba</a:t>
            </a:r>
            <a:r>
              <a:rPr lang="nb-NO" altLang="nb-NO" dirty="0">
                <a:solidFill>
                  <a:srgbClr val="003871"/>
                </a:solidFill>
              </a:rPr>
              <a:t> i Norge</a:t>
            </a:r>
            <a:endParaRPr lang="nb-NO" dirty="0"/>
          </a:p>
        </p:txBody>
      </p:sp>
      <p:sp>
        <p:nvSpPr>
          <p:cNvPr id="3" name="Plassholder for tekst 2"/>
          <p:cNvSpPr>
            <a:spLocks noGrp="1"/>
          </p:cNvSpPr>
          <p:nvPr>
            <p:ph type="body" sz="quarter" idx="11"/>
          </p:nvPr>
        </p:nvSpPr>
        <p:spPr/>
        <p:txBody>
          <a:bodyPr/>
          <a:lstStyle/>
          <a:p>
            <a:endParaRPr lang="nb-NO" dirty="0"/>
          </a:p>
        </p:txBody>
      </p:sp>
      <p:sp>
        <p:nvSpPr>
          <p:cNvPr id="7" name="TekstSylinder 6"/>
          <p:cNvSpPr txBox="1"/>
          <p:nvPr/>
        </p:nvSpPr>
        <p:spPr>
          <a:xfrm>
            <a:off x="9193426" y="4916802"/>
            <a:ext cx="1795849" cy="646331"/>
          </a:xfrm>
          <a:prstGeom prst="rect">
            <a:avLst/>
          </a:prstGeom>
          <a:noFill/>
        </p:spPr>
        <p:txBody>
          <a:bodyPr wrap="square" rtlCol="0">
            <a:spAutoFit/>
          </a:bodyPr>
          <a:lstStyle/>
          <a:p>
            <a:r>
              <a:rPr lang="nb-NO" altLang="nb-NO" sz="1200" dirty="0">
                <a:latin typeface="Bookman Old Style" pitchFamily="18" charset="0"/>
              </a:rPr>
              <a:t>MSIS, FHI</a:t>
            </a:r>
          </a:p>
          <a:p>
            <a:r>
              <a:rPr lang="nb-NO" altLang="nb-NO" sz="1200" dirty="0">
                <a:latin typeface="Bookman Old Style" pitchFamily="18" charset="0"/>
              </a:rPr>
              <a:t>Data </a:t>
            </a:r>
            <a:r>
              <a:rPr lang="nb-NO" altLang="nb-NO" sz="1200" dirty="0" smtClean="0">
                <a:latin typeface="Bookman Old Style" pitchFamily="18" charset="0"/>
              </a:rPr>
              <a:t>per:11.2018</a:t>
            </a:r>
            <a:endParaRPr lang="nb-NO" altLang="nb-NO" sz="1200" dirty="0"/>
          </a:p>
          <a:p>
            <a:pPr algn="l"/>
            <a:endParaRPr lang="nb-NO" sz="1200" dirty="0" err="1" smtClean="0"/>
          </a:p>
        </p:txBody>
      </p:sp>
      <p:sp>
        <p:nvSpPr>
          <p:cNvPr id="8" name="Rektangel 7"/>
          <p:cNvSpPr/>
          <p:nvPr/>
        </p:nvSpPr>
        <p:spPr>
          <a:xfrm>
            <a:off x="3146854" y="2471350"/>
            <a:ext cx="1828800" cy="280088"/>
          </a:xfrm>
          <a:prstGeom prst="rect">
            <a:avLst/>
          </a:prstGeom>
          <a:solidFill>
            <a:srgbClr val="92D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4975655" y="2471350"/>
            <a:ext cx="1845276" cy="280087"/>
          </a:xfrm>
          <a:prstGeom prst="rect">
            <a:avLst/>
          </a:prstGeom>
          <a:solidFill>
            <a:srgbClr val="FFC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25314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339" y="545433"/>
            <a:ext cx="10515600" cy="644097"/>
          </a:xfrm>
        </p:spPr>
        <p:txBody>
          <a:bodyPr/>
          <a:lstStyle/>
          <a:p>
            <a:pPr algn="ctr"/>
            <a:r>
              <a:rPr lang="nb-NO" dirty="0" smtClean="0"/>
              <a:t>VRE</a:t>
            </a:r>
            <a:endParaRPr lang="nb-NO" dirty="0"/>
          </a:p>
        </p:txBody>
      </p:sp>
      <p:sp>
        <p:nvSpPr>
          <p:cNvPr id="3" name="Plassholder for tekst 2"/>
          <p:cNvSpPr>
            <a:spLocks noGrp="1"/>
          </p:cNvSpPr>
          <p:nvPr>
            <p:ph type="body" sz="quarter" idx="11"/>
          </p:nvPr>
        </p:nvSpPr>
        <p:spPr>
          <a:xfrm>
            <a:off x="1015339" y="1168844"/>
            <a:ext cx="10515600" cy="1107996"/>
          </a:xfrm>
        </p:spPr>
        <p:txBody>
          <a:bodyPr/>
          <a:lstStyle/>
          <a:p>
            <a:r>
              <a:rPr lang="en-US" altLang="nb-NO" sz="2400" dirty="0">
                <a:solidFill>
                  <a:schemeClr val="tx1"/>
                </a:solidFill>
                <a:latin typeface="Bookman Old Style" pitchFamily="18" charset="0"/>
              </a:rPr>
              <a:t>Proportion of </a:t>
            </a:r>
            <a:r>
              <a:rPr lang="en-US" altLang="nb-NO" sz="2400" dirty="0" smtClean="0">
                <a:solidFill>
                  <a:schemeClr val="tx1"/>
                </a:solidFill>
                <a:latin typeface="Bookman Old Style" pitchFamily="18" charset="0"/>
              </a:rPr>
              <a:t>vancomycin </a:t>
            </a:r>
            <a:r>
              <a:rPr lang="en-US" altLang="nb-NO" sz="2400" dirty="0">
                <a:solidFill>
                  <a:schemeClr val="tx1"/>
                </a:solidFill>
                <a:latin typeface="Bookman Old Style" pitchFamily="18" charset="0"/>
              </a:rPr>
              <a:t>resistant Enterococcus </a:t>
            </a:r>
            <a:r>
              <a:rPr lang="en-US" altLang="nb-NO" sz="2400" dirty="0" err="1" smtClean="0">
                <a:solidFill>
                  <a:schemeClr val="tx1"/>
                </a:solidFill>
                <a:latin typeface="Bookman Old Style" pitchFamily="18" charset="0"/>
              </a:rPr>
              <a:t>faecium</a:t>
            </a:r>
            <a:r>
              <a:rPr lang="en-US" altLang="nb-NO" sz="2400" dirty="0" smtClean="0">
                <a:solidFill>
                  <a:schemeClr val="tx1"/>
                </a:solidFill>
                <a:latin typeface="Bookman Old Style" pitchFamily="18" charset="0"/>
              </a:rPr>
              <a:t> </a:t>
            </a:r>
            <a:r>
              <a:rPr lang="en-US" altLang="nb-NO" sz="2400" dirty="0">
                <a:solidFill>
                  <a:schemeClr val="tx1"/>
                </a:solidFill>
                <a:latin typeface="Bookman Old Style" pitchFamily="18" charset="0"/>
              </a:rPr>
              <a:t>invasive isolates in </a:t>
            </a:r>
            <a:r>
              <a:rPr lang="en-US" altLang="nb-NO" sz="2400" dirty="0" smtClean="0">
                <a:solidFill>
                  <a:schemeClr val="tx1"/>
                </a:solidFill>
                <a:latin typeface="Bookman Old Style" pitchFamily="18" charset="0"/>
              </a:rPr>
              <a:t>European </a:t>
            </a:r>
            <a:r>
              <a:rPr lang="en-US" altLang="nb-NO" sz="2400" dirty="0">
                <a:solidFill>
                  <a:schemeClr val="tx1"/>
                </a:solidFill>
                <a:latin typeface="Bookman Old Style" pitchFamily="18" charset="0"/>
              </a:rPr>
              <a:t>countries</a:t>
            </a:r>
            <a:endParaRPr lang="nb-NO" sz="2400" dirty="0"/>
          </a:p>
          <a:p>
            <a:r>
              <a:rPr lang="en-US" altLang="nb-NO" sz="2400" dirty="0" smtClean="0">
                <a:solidFill>
                  <a:schemeClr val="tx1"/>
                </a:solidFill>
                <a:latin typeface="Bookman Old Style" pitchFamily="18" charset="0"/>
              </a:rPr>
              <a:t> </a:t>
            </a:r>
            <a:endParaRPr lang="nb-NO" dirty="0"/>
          </a:p>
        </p:txBody>
      </p:sp>
      <p:pic>
        <p:nvPicPr>
          <p:cNvPr id="4" name="Bilde 3"/>
          <p:cNvPicPr>
            <a:picLocks noChangeAspect="1"/>
          </p:cNvPicPr>
          <p:nvPr/>
        </p:nvPicPr>
        <p:blipFill>
          <a:blip r:embed="rId2"/>
          <a:stretch>
            <a:fillRect/>
          </a:stretch>
        </p:blipFill>
        <p:spPr>
          <a:xfrm>
            <a:off x="3711494" y="2174953"/>
            <a:ext cx="7454528" cy="3912087"/>
          </a:xfrm>
          <a:prstGeom prst="rect">
            <a:avLst/>
          </a:prstGeom>
        </p:spPr>
      </p:pic>
      <p:pic>
        <p:nvPicPr>
          <p:cNvPr id="6" name="Bilde 5"/>
          <p:cNvPicPr>
            <a:picLocks noChangeAspect="1"/>
          </p:cNvPicPr>
          <p:nvPr/>
        </p:nvPicPr>
        <p:blipFill>
          <a:blip r:embed="rId3"/>
          <a:stretch>
            <a:fillRect/>
          </a:stretch>
        </p:blipFill>
        <p:spPr>
          <a:xfrm>
            <a:off x="1216063" y="2174953"/>
            <a:ext cx="2466975" cy="2552700"/>
          </a:xfrm>
          <a:prstGeom prst="rect">
            <a:avLst/>
          </a:prstGeom>
        </p:spPr>
      </p:pic>
    </p:spTree>
    <p:extLst>
      <p:ext uri="{BB962C8B-B14F-4D97-AF65-F5344CB8AC3E}">
        <p14:creationId xmlns:p14="http://schemas.microsoft.com/office/powerpoint/2010/main" val="417852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498598"/>
          </a:xfrm>
        </p:spPr>
        <p:txBody>
          <a:bodyPr/>
          <a:lstStyle/>
          <a:p>
            <a:pPr algn="ctr"/>
            <a:r>
              <a:rPr lang="nb-NO" sz="3600" dirty="0"/>
              <a:t>VRE</a:t>
            </a:r>
            <a:r>
              <a:rPr lang="nb-NO" sz="3200" dirty="0"/>
              <a:t> (</a:t>
            </a:r>
            <a:r>
              <a:rPr lang="nb-NO" sz="3200" dirty="0" err="1"/>
              <a:t>Vancomycin</a:t>
            </a:r>
            <a:r>
              <a:rPr lang="nb-NO" sz="3200" dirty="0"/>
              <a:t> Resistente </a:t>
            </a:r>
            <a:r>
              <a:rPr lang="nb-NO" sz="3200" dirty="0" err="1"/>
              <a:t>Enterokokker</a:t>
            </a:r>
            <a:r>
              <a:rPr lang="nb-NO" sz="3200" dirty="0"/>
              <a:t>) i Norge</a:t>
            </a:r>
          </a:p>
        </p:txBody>
      </p:sp>
      <p:sp>
        <p:nvSpPr>
          <p:cNvPr id="3" name="Plassholder for tekst 2"/>
          <p:cNvSpPr>
            <a:spLocks noGrp="1"/>
          </p:cNvSpPr>
          <p:nvPr>
            <p:ph type="body" sz="quarter" idx="11"/>
          </p:nvPr>
        </p:nvSpPr>
        <p:spPr/>
        <p:txBody>
          <a:bodyPr/>
          <a:lstStyle/>
          <a:p>
            <a:r>
              <a:rPr lang="nb-NO" dirty="0" smtClean="0"/>
              <a:t>Et sykehusproblem...</a:t>
            </a:r>
            <a:endParaRPr lang="nb-NO" dirty="0"/>
          </a:p>
        </p:txBody>
      </p:sp>
      <p:graphicFrame>
        <p:nvGraphicFramePr>
          <p:cNvPr id="5" name="Plassholder for innhold 3"/>
          <p:cNvGraphicFramePr>
            <a:graphicFrameLocks/>
          </p:cNvGraphicFramePr>
          <p:nvPr>
            <p:extLst>
              <p:ext uri="{D42A27DB-BD31-4B8C-83A1-F6EECF244321}">
                <p14:modId xmlns:p14="http://schemas.microsoft.com/office/powerpoint/2010/main" val="1105678382"/>
              </p:ext>
            </p:extLst>
          </p:nvPr>
        </p:nvGraphicFramePr>
        <p:xfrm>
          <a:off x="2158339" y="2039863"/>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79185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Hva er MRSA</a:t>
            </a:r>
            <a:endParaRPr lang="nb-NO" dirty="0"/>
          </a:p>
        </p:txBody>
      </p:sp>
      <p:sp>
        <p:nvSpPr>
          <p:cNvPr id="3" name="Plassholder for tekst 2"/>
          <p:cNvSpPr>
            <a:spLocks noGrp="1"/>
          </p:cNvSpPr>
          <p:nvPr>
            <p:ph type="body" sz="quarter" idx="11"/>
          </p:nvPr>
        </p:nvSpPr>
        <p:spPr>
          <a:xfrm>
            <a:off x="1015339" y="1363702"/>
            <a:ext cx="10515600" cy="430887"/>
          </a:xfrm>
        </p:spPr>
        <p:txBody>
          <a:bodyPr/>
          <a:lstStyle/>
          <a:p>
            <a:pPr algn="ctr"/>
            <a:r>
              <a:rPr lang="nb-NO" altLang="nb-NO" sz="2800" b="1" dirty="0">
                <a:solidFill>
                  <a:srgbClr val="004F91"/>
                </a:solidFill>
                <a:latin typeface="Calibri" panose="020F0502020204030204" pitchFamily="34" charset="0"/>
              </a:rPr>
              <a:t>METICILLIN RESISTENTE STAFYLOCOCCUS AUREUS</a:t>
            </a:r>
            <a:endParaRPr lang="nb-NO" dirty="0"/>
          </a:p>
        </p:txBody>
      </p:sp>
      <p:sp>
        <p:nvSpPr>
          <p:cNvPr id="4" name="Plassholder for tekst 3"/>
          <p:cNvSpPr>
            <a:spLocks noGrp="1"/>
          </p:cNvSpPr>
          <p:nvPr>
            <p:ph type="body" sz="quarter" idx="12"/>
          </p:nvPr>
        </p:nvSpPr>
        <p:spPr/>
        <p:txBody>
          <a:bodyPr>
            <a:normAutofit/>
          </a:bodyPr>
          <a:lstStyle/>
          <a:p>
            <a:r>
              <a:rPr lang="nb-NO" sz="2400" dirty="0">
                <a:solidFill>
                  <a:srgbClr val="154987"/>
                </a:solidFill>
                <a:latin typeface="Arial Unicode MS" pitchFamily="34" charset="-128"/>
              </a:rPr>
              <a:t>MRSA = gule stafylokokker som er motstandsdyktig mot flere typer antibiotika</a:t>
            </a:r>
          </a:p>
          <a:p>
            <a:r>
              <a:rPr lang="nb-NO" sz="2400" dirty="0" smtClean="0">
                <a:solidFill>
                  <a:srgbClr val="154987"/>
                </a:solidFill>
                <a:latin typeface="Arial Unicode MS" pitchFamily="34" charset="-128"/>
              </a:rPr>
              <a:t>Ca</a:t>
            </a:r>
            <a:r>
              <a:rPr lang="nb-NO" sz="2400" dirty="0">
                <a:solidFill>
                  <a:srgbClr val="154987"/>
                </a:solidFill>
                <a:latin typeface="Arial Unicode MS" pitchFamily="34" charset="-128"/>
              </a:rPr>
              <a:t>. 1/3 del av befolkningen har gule stafylokokker på huden</a:t>
            </a:r>
          </a:p>
          <a:p>
            <a:r>
              <a:rPr lang="nb-NO" sz="2400" dirty="0">
                <a:solidFill>
                  <a:srgbClr val="154987"/>
                </a:solidFill>
                <a:latin typeface="Arial Unicode MS" pitchFamily="34" charset="-128"/>
              </a:rPr>
              <a:t>MRSA infeksjon kan være vanskelig å behandle</a:t>
            </a:r>
          </a:p>
          <a:p>
            <a:r>
              <a:rPr lang="nb-NO" sz="2400" dirty="0" smtClean="0">
                <a:solidFill>
                  <a:srgbClr val="154987"/>
                </a:solidFill>
                <a:latin typeface="Arial Unicode MS" pitchFamily="34" charset="-128"/>
              </a:rPr>
              <a:t>Ved </a:t>
            </a:r>
            <a:r>
              <a:rPr lang="nb-NO" sz="2400" dirty="0">
                <a:solidFill>
                  <a:srgbClr val="154987"/>
                </a:solidFill>
                <a:latin typeface="Arial Unicode MS" pitchFamily="34" charset="-128"/>
              </a:rPr>
              <a:t>en infeksjon med MRSA kreves da andre typer antibiotika</a:t>
            </a:r>
          </a:p>
          <a:p>
            <a:r>
              <a:rPr lang="nb-NO" sz="2400" dirty="0" smtClean="0">
                <a:solidFill>
                  <a:srgbClr val="154987"/>
                </a:solidFill>
                <a:latin typeface="Arial Unicode MS" pitchFamily="34" charset="-128"/>
              </a:rPr>
              <a:t>Derfor </a:t>
            </a:r>
            <a:r>
              <a:rPr lang="nb-NO" sz="2400" dirty="0">
                <a:solidFill>
                  <a:srgbClr val="154987"/>
                </a:solidFill>
                <a:latin typeface="Arial Unicode MS" pitchFamily="34" charset="-128"/>
              </a:rPr>
              <a:t>har vi smitteverntiltak og arbeidsrestriksjoner for å hindre spredningen i </a:t>
            </a:r>
            <a:r>
              <a:rPr lang="nb-NO" sz="2400" dirty="0" smtClean="0">
                <a:solidFill>
                  <a:srgbClr val="154987"/>
                </a:solidFill>
                <a:latin typeface="Arial Unicode MS" pitchFamily="34" charset="-128"/>
              </a:rPr>
              <a:t>helseinstitusjoner </a:t>
            </a:r>
            <a:endParaRPr lang="nb-NO" sz="2400" dirty="0">
              <a:solidFill>
                <a:srgbClr val="154987"/>
              </a:solidFill>
              <a:latin typeface="Arial Unicode MS" pitchFamily="34" charset="-128"/>
            </a:endParaRPr>
          </a:p>
        </p:txBody>
      </p:sp>
    </p:spTree>
    <p:extLst>
      <p:ext uri="{BB962C8B-B14F-4D97-AF65-F5344CB8AC3E}">
        <p14:creationId xmlns:p14="http://schemas.microsoft.com/office/powerpoint/2010/main" val="38215593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Risikomomenter for MRSA</a:t>
            </a:r>
            <a:endParaRPr lang="nb-NO"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r>
              <a:rPr lang="nb-NO" sz="2400" dirty="0">
                <a:solidFill>
                  <a:srgbClr val="154987"/>
                </a:solidFill>
                <a:latin typeface="Arial Unicode MS" pitchFamily="34" charset="-128"/>
              </a:rPr>
              <a:t>Kontakt med helsetjenesten utenfor Norden</a:t>
            </a:r>
          </a:p>
          <a:p>
            <a:r>
              <a:rPr lang="nb-NO" sz="2400" dirty="0">
                <a:solidFill>
                  <a:srgbClr val="154987"/>
                </a:solidFill>
                <a:latin typeface="Arial Unicode MS" pitchFamily="34" charset="-128"/>
              </a:rPr>
              <a:t>Langvarig </a:t>
            </a:r>
            <a:r>
              <a:rPr lang="nb-NO" sz="2400" dirty="0" err="1">
                <a:solidFill>
                  <a:srgbClr val="154987"/>
                </a:solidFill>
                <a:latin typeface="Arial Unicode MS" pitchFamily="34" charset="-128"/>
              </a:rPr>
              <a:t>antibiotikabruk</a:t>
            </a:r>
            <a:endParaRPr lang="nb-NO" sz="2400" dirty="0">
              <a:solidFill>
                <a:srgbClr val="154987"/>
              </a:solidFill>
              <a:latin typeface="Arial Unicode MS" pitchFamily="34" charset="-128"/>
            </a:endParaRPr>
          </a:p>
          <a:p>
            <a:r>
              <a:rPr lang="nb-NO" sz="2400" dirty="0">
                <a:solidFill>
                  <a:srgbClr val="154987"/>
                </a:solidFill>
                <a:latin typeface="Arial Unicode MS" pitchFamily="34" charset="-128"/>
              </a:rPr>
              <a:t>Eksem eller sår</a:t>
            </a:r>
          </a:p>
          <a:p>
            <a:pPr marL="0" indent="0">
              <a:buNone/>
            </a:pPr>
            <a:endParaRPr lang="nb-NO" dirty="0" smtClean="0"/>
          </a:p>
          <a:p>
            <a:endParaRPr lang="nb-NO" dirty="0"/>
          </a:p>
        </p:txBody>
      </p:sp>
    </p:spTree>
    <p:extLst>
      <p:ext uri="{BB962C8B-B14F-4D97-AF65-F5344CB8AC3E}">
        <p14:creationId xmlns:p14="http://schemas.microsoft.com/office/powerpoint/2010/main" val="23290072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b="1" dirty="0">
                <a:solidFill>
                  <a:schemeClr val="tx2"/>
                </a:solidFill>
              </a:rPr>
              <a:t>Innhold</a:t>
            </a:r>
            <a:endParaRPr lang="nb-NO"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normAutofit fontScale="92500" lnSpcReduction="10000"/>
          </a:bodyPr>
          <a:lstStyle/>
          <a:p>
            <a:pPr marL="971550" lvl="1" indent="-514350" defTabSz="914400">
              <a:spcBef>
                <a:spcPct val="0"/>
              </a:spcBef>
              <a:spcAft>
                <a:spcPts val="1200"/>
              </a:spcAft>
              <a:buClr>
                <a:srgbClr val="376092"/>
              </a:buClr>
              <a:buSzPct val="80000"/>
              <a:buFont typeface="Calibri" pitchFamily="34" charset="0"/>
              <a:buAutoNum type="arabicPeriod"/>
            </a:pPr>
            <a:r>
              <a:rPr lang="nb-NO" altLang="nb-NO" sz="2400" dirty="0" smtClean="0"/>
              <a:t>Oversikt over multiresistente mikrober</a:t>
            </a:r>
          </a:p>
          <a:p>
            <a:pPr marL="971550" lvl="1" indent="-514350" defTabSz="914400">
              <a:spcBef>
                <a:spcPct val="0"/>
              </a:spcBef>
              <a:spcAft>
                <a:spcPts val="1200"/>
              </a:spcAft>
              <a:buClr>
                <a:srgbClr val="376092"/>
              </a:buClr>
              <a:buSzPct val="80000"/>
              <a:buFont typeface="Calibri" pitchFamily="34" charset="0"/>
              <a:buAutoNum type="arabicPeriod"/>
            </a:pPr>
            <a:r>
              <a:rPr lang="nb-NO" altLang="nb-NO" sz="2400" dirty="0" smtClean="0"/>
              <a:t>MRSA</a:t>
            </a:r>
            <a:endParaRPr lang="nb-NO" altLang="nb-NO" sz="2400" dirty="0"/>
          </a:p>
          <a:p>
            <a:pPr marL="1314450" lvl="2" indent="-457200" defTabSz="914400">
              <a:spcBef>
                <a:spcPct val="0"/>
              </a:spcBef>
              <a:spcAft>
                <a:spcPts val="1200"/>
              </a:spcAft>
              <a:buClr>
                <a:srgbClr val="376092"/>
              </a:buClr>
              <a:buSzPct val="80000"/>
            </a:pPr>
            <a:r>
              <a:rPr lang="nb-NO" altLang="nb-NO" sz="2000" dirty="0"/>
              <a:t>Epidemiologisk endringer</a:t>
            </a:r>
          </a:p>
          <a:p>
            <a:pPr marL="1314450" lvl="2" indent="-457200" defTabSz="914400">
              <a:spcBef>
                <a:spcPct val="0"/>
              </a:spcBef>
              <a:spcAft>
                <a:spcPts val="1200"/>
              </a:spcAft>
              <a:buClr>
                <a:srgbClr val="376092"/>
              </a:buClr>
              <a:buSzPct val="80000"/>
            </a:pPr>
            <a:r>
              <a:rPr lang="nb-NO" altLang="nb-NO" sz="2000" dirty="0"/>
              <a:t>Smitteoppsporing</a:t>
            </a:r>
          </a:p>
          <a:p>
            <a:pPr marL="1314450" lvl="2" indent="-457200" defTabSz="914400">
              <a:spcBef>
                <a:spcPct val="0"/>
              </a:spcBef>
              <a:spcAft>
                <a:spcPts val="1200"/>
              </a:spcAft>
              <a:buClr>
                <a:srgbClr val="376092"/>
              </a:buClr>
              <a:buSzPct val="80000"/>
            </a:pPr>
            <a:r>
              <a:rPr lang="nb-NO" altLang="nb-NO" sz="2000" dirty="0"/>
              <a:t>Screening</a:t>
            </a:r>
          </a:p>
          <a:p>
            <a:pPr marL="1314450" lvl="2" indent="-457200" defTabSz="914400">
              <a:spcBef>
                <a:spcPct val="0"/>
              </a:spcBef>
              <a:spcAft>
                <a:spcPts val="1200"/>
              </a:spcAft>
              <a:buClr>
                <a:srgbClr val="376092"/>
              </a:buClr>
              <a:buSzPct val="80000"/>
            </a:pPr>
            <a:r>
              <a:rPr lang="nb-NO" altLang="nb-NO" sz="2000" dirty="0"/>
              <a:t>Isolering?</a:t>
            </a:r>
          </a:p>
          <a:p>
            <a:pPr marL="971550" lvl="1" indent="-514350" defTabSz="914400">
              <a:spcBef>
                <a:spcPct val="0"/>
              </a:spcBef>
              <a:spcAft>
                <a:spcPts val="1200"/>
              </a:spcAft>
              <a:buClr>
                <a:srgbClr val="376092"/>
              </a:buClr>
              <a:buSzPct val="80000"/>
              <a:buFont typeface="Calibri" pitchFamily="34" charset="0"/>
              <a:buAutoNum type="arabicPeriod"/>
            </a:pPr>
            <a:r>
              <a:rPr lang="nb-NO" altLang="nb-NO" sz="2400" dirty="0"/>
              <a:t>ESBL og VRE</a:t>
            </a:r>
          </a:p>
          <a:p>
            <a:pPr marL="971550" lvl="1" indent="-514350" defTabSz="914400">
              <a:spcBef>
                <a:spcPct val="0"/>
              </a:spcBef>
              <a:spcAft>
                <a:spcPts val="1200"/>
              </a:spcAft>
              <a:buClr>
                <a:srgbClr val="376092"/>
              </a:buClr>
              <a:buSzPct val="80000"/>
              <a:buFont typeface="Calibri" pitchFamily="34" charset="0"/>
              <a:buAutoNum type="arabicPeriod"/>
            </a:pPr>
            <a:r>
              <a:rPr lang="nb-NO" altLang="nb-NO" sz="2400" dirty="0" smtClean="0"/>
              <a:t>Smitteverntiltak</a:t>
            </a:r>
          </a:p>
          <a:p>
            <a:pPr marL="971550" lvl="1" indent="-514350" defTabSz="914400">
              <a:spcBef>
                <a:spcPct val="0"/>
              </a:spcBef>
              <a:spcAft>
                <a:spcPts val="1200"/>
              </a:spcAft>
              <a:buClr>
                <a:srgbClr val="376092"/>
              </a:buClr>
              <a:buSzPct val="80000"/>
              <a:buFont typeface="Calibri" pitchFamily="34" charset="0"/>
              <a:buAutoNum type="arabicPeriod"/>
            </a:pPr>
            <a:r>
              <a:rPr lang="nb-NO" altLang="nb-NO" sz="2400" dirty="0" smtClean="0"/>
              <a:t>Utbrudd</a:t>
            </a:r>
            <a:endParaRPr lang="nb-NO" altLang="nb-NO" sz="2400" dirty="0"/>
          </a:p>
          <a:p>
            <a:pPr marL="0" indent="0">
              <a:buNone/>
            </a:pPr>
            <a:endParaRPr lang="nb-NO" dirty="0"/>
          </a:p>
        </p:txBody>
      </p:sp>
    </p:spTree>
    <p:extLst>
      <p:ext uri="{BB962C8B-B14F-4D97-AF65-F5344CB8AC3E}">
        <p14:creationId xmlns:p14="http://schemas.microsoft.com/office/powerpoint/2010/main" val="2422804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664797"/>
          </a:xfrm>
        </p:spPr>
        <p:txBody>
          <a:bodyPr/>
          <a:lstStyle/>
          <a:p>
            <a:pPr algn="ctr"/>
            <a:r>
              <a:rPr lang="nb-NO" altLang="nb-NO" sz="4800" dirty="0"/>
              <a:t>MRSA – varighet av bærertilstand</a:t>
            </a:r>
            <a:endParaRPr lang="nb-NO" dirty="0"/>
          </a:p>
        </p:txBody>
      </p:sp>
      <p:sp>
        <p:nvSpPr>
          <p:cNvPr id="3" name="Plassholder for tekst 2"/>
          <p:cNvSpPr>
            <a:spLocks noGrp="1"/>
          </p:cNvSpPr>
          <p:nvPr>
            <p:ph type="body" sz="quarter" idx="11"/>
          </p:nvPr>
        </p:nvSpPr>
        <p:spPr>
          <a:xfrm>
            <a:off x="1015339" y="1363702"/>
            <a:ext cx="10515600" cy="792653"/>
          </a:xfrm>
        </p:spPr>
        <p:txBody>
          <a:bodyPr/>
          <a:lstStyle/>
          <a:p>
            <a:r>
              <a:rPr lang="nb-NO" sz="2400" dirty="0"/>
              <a:t>4-års oppfølging av MRSA-pos. i Sverige</a:t>
            </a:r>
          </a:p>
          <a:p>
            <a:endParaRPr lang="nb-NO" dirty="0"/>
          </a:p>
        </p:txBody>
      </p:sp>
      <p:sp>
        <p:nvSpPr>
          <p:cNvPr id="4" name="Plassholder for tekst 3"/>
          <p:cNvSpPr>
            <a:spLocks noGrp="1"/>
          </p:cNvSpPr>
          <p:nvPr>
            <p:ph type="body" sz="quarter" idx="12"/>
          </p:nvPr>
        </p:nvSpPr>
        <p:spPr>
          <a:xfrm>
            <a:off x="6359611" y="1817078"/>
            <a:ext cx="5171448" cy="4001465"/>
          </a:xfrm>
        </p:spPr>
        <p:txBody>
          <a:bodyPr/>
          <a:lstStyle/>
          <a:p>
            <a:pPr lvl="1">
              <a:buClr>
                <a:srgbClr val="EE756A"/>
              </a:buClr>
              <a:defRPr/>
            </a:pPr>
            <a:r>
              <a:rPr lang="nb-NO" sz="2400" dirty="0" smtClean="0">
                <a:solidFill>
                  <a:srgbClr val="003871"/>
                </a:solidFill>
              </a:rPr>
              <a:t>Median </a:t>
            </a:r>
            <a:r>
              <a:rPr lang="nb-NO" sz="2400" dirty="0">
                <a:solidFill>
                  <a:srgbClr val="003871"/>
                </a:solidFill>
              </a:rPr>
              <a:t>bærertid (n=535): 179 </a:t>
            </a:r>
            <a:r>
              <a:rPr lang="nb-NO" sz="2400" dirty="0" smtClean="0">
                <a:solidFill>
                  <a:srgbClr val="003871"/>
                </a:solidFill>
              </a:rPr>
              <a:t>dager</a:t>
            </a:r>
            <a:br>
              <a:rPr lang="nb-NO" sz="2400" dirty="0" smtClean="0">
                <a:solidFill>
                  <a:srgbClr val="003871"/>
                </a:solidFill>
              </a:rPr>
            </a:br>
            <a:endParaRPr lang="nb-NO" sz="2400" dirty="0">
              <a:solidFill>
                <a:srgbClr val="003871"/>
              </a:solidFill>
            </a:endParaRPr>
          </a:p>
          <a:p>
            <a:pPr lvl="1">
              <a:buClr>
                <a:srgbClr val="EE756A"/>
              </a:buClr>
              <a:defRPr/>
            </a:pPr>
            <a:r>
              <a:rPr lang="nb-NO" sz="2400" dirty="0">
                <a:solidFill>
                  <a:srgbClr val="003871"/>
                </a:solidFill>
              </a:rPr>
              <a:t>43% kvitt MRSA innen 2 mnd</a:t>
            </a:r>
            <a:r>
              <a:rPr lang="nb-NO" sz="2400" dirty="0" smtClean="0">
                <a:solidFill>
                  <a:srgbClr val="003871"/>
                </a:solidFill>
              </a:rPr>
              <a:t>.</a:t>
            </a:r>
            <a:br>
              <a:rPr lang="nb-NO" sz="2400" dirty="0" smtClean="0">
                <a:solidFill>
                  <a:srgbClr val="003871"/>
                </a:solidFill>
              </a:rPr>
            </a:br>
            <a:endParaRPr lang="nb-NO" sz="2400" dirty="0" smtClean="0">
              <a:solidFill>
                <a:srgbClr val="003871"/>
              </a:solidFill>
            </a:endParaRPr>
          </a:p>
          <a:p>
            <a:pPr lvl="1">
              <a:buClr>
                <a:srgbClr val="EE756A"/>
              </a:buClr>
              <a:defRPr/>
            </a:pPr>
            <a:r>
              <a:rPr lang="nb-NO" sz="2400" dirty="0" smtClean="0">
                <a:solidFill>
                  <a:srgbClr val="003871"/>
                </a:solidFill>
              </a:rPr>
              <a:t>Ca. 70% ble kvitt MRSA etter ett år uten behandling</a:t>
            </a:r>
            <a:endParaRPr lang="nb-NO" sz="2400" dirty="0">
              <a:solidFill>
                <a:srgbClr val="003871"/>
              </a:solidFill>
            </a:endParaRPr>
          </a:p>
          <a:p>
            <a:endParaRPr lang="nb-NO"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678" y="2028499"/>
            <a:ext cx="4617413" cy="45158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Pil ned 5"/>
          <p:cNvSpPr/>
          <p:nvPr/>
        </p:nvSpPr>
        <p:spPr>
          <a:xfrm>
            <a:off x="2519723" y="2782432"/>
            <a:ext cx="125047" cy="586154"/>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2398542" y="2570797"/>
            <a:ext cx="367408" cy="230832"/>
          </a:xfrm>
          <a:prstGeom prst="rect">
            <a:avLst/>
          </a:prstGeom>
        </p:spPr>
        <p:txBody>
          <a:bodyPr wrap="none">
            <a:spAutoFit/>
          </a:bodyPr>
          <a:lstStyle/>
          <a:p>
            <a:r>
              <a:rPr lang="nb-NO" b="1" dirty="0"/>
              <a:t>1 år</a:t>
            </a:r>
          </a:p>
        </p:txBody>
      </p:sp>
      <p:sp>
        <p:nvSpPr>
          <p:cNvPr id="8" name="Rektangel 7"/>
          <p:cNvSpPr/>
          <p:nvPr/>
        </p:nvSpPr>
        <p:spPr>
          <a:xfrm>
            <a:off x="6013621" y="5979296"/>
            <a:ext cx="6096000" cy="369332"/>
          </a:xfrm>
          <a:prstGeom prst="rect">
            <a:avLst/>
          </a:prstGeom>
        </p:spPr>
        <p:txBody>
          <a:bodyPr>
            <a:spAutoFit/>
          </a:bodyPr>
          <a:lstStyle/>
          <a:p>
            <a:r>
              <a:rPr lang="en-US" altLang="nb-NO" i="1" dirty="0">
                <a:solidFill>
                  <a:srgbClr val="154987"/>
                </a:solidFill>
              </a:rPr>
              <a:t>Anna-Karin Larsson; Eva </a:t>
            </a:r>
            <a:r>
              <a:rPr lang="en-US" altLang="nb-NO" i="1" dirty="0" err="1">
                <a:solidFill>
                  <a:srgbClr val="154987"/>
                </a:solidFill>
              </a:rPr>
              <a:t>Gustafsson</a:t>
            </a:r>
            <a:r>
              <a:rPr lang="en-US" altLang="nb-NO" i="1" dirty="0">
                <a:solidFill>
                  <a:srgbClr val="154987"/>
                </a:solidFill>
              </a:rPr>
              <a:t>; Anna C. Nilsson; Inga </a:t>
            </a:r>
            <a:r>
              <a:rPr lang="en-US" altLang="nb-NO" i="1" dirty="0" err="1">
                <a:solidFill>
                  <a:srgbClr val="154987"/>
                </a:solidFill>
              </a:rPr>
              <a:t>Odenholt</a:t>
            </a:r>
            <a:r>
              <a:rPr lang="en-US" altLang="nb-NO" i="1" dirty="0">
                <a:solidFill>
                  <a:srgbClr val="154987"/>
                </a:solidFill>
              </a:rPr>
              <a:t>; </a:t>
            </a:r>
            <a:r>
              <a:rPr lang="en-US" altLang="nb-NO" i="1" dirty="0" err="1">
                <a:solidFill>
                  <a:srgbClr val="154987"/>
                </a:solidFill>
              </a:rPr>
              <a:t>Håkan</a:t>
            </a:r>
            <a:r>
              <a:rPr lang="en-US" altLang="nb-NO" i="1" dirty="0">
                <a:solidFill>
                  <a:srgbClr val="154987"/>
                </a:solidFill>
              </a:rPr>
              <a:t> </a:t>
            </a:r>
            <a:r>
              <a:rPr lang="en-US" altLang="nb-NO" i="1" dirty="0" err="1">
                <a:solidFill>
                  <a:srgbClr val="154987"/>
                </a:solidFill>
              </a:rPr>
              <a:t>Ringberg</a:t>
            </a:r>
            <a:r>
              <a:rPr lang="en-US" altLang="nb-NO" i="1" dirty="0">
                <a:solidFill>
                  <a:srgbClr val="154987"/>
                </a:solidFill>
              </a:rPr>
              <a:t>; Eva </a:t>
            </a:r>
            <a:r>
              <a:rPr lang="en-US" altLang="nb-NO" i="1" dirty="0" err="1">
                <a:solidFill>
                  <a:srgbClr val="154987"/>
                </a:solidFill>
              </a:rPr>
              <a:t>Melander</a:t>
            </a:r>
            <a:r>
              <a:rPr lang="en-US" altLang="nb-NO" i="1" dirty="0">
                <a:solidFill>
                  <a:srgbClr val="154987"/>
                </a:solidFill>
              </a:rPr>
              <a:t>; Scandinavian Journal of Infectious Diseases  2011, 43, 456-462</a:t>
            </a:r>
            <a:endParaRPr lang="nb-NO" dirty="0"/>
          </a:p>
        </p:txBody>
      </p:sp>
    </p:spTree>
    <p:extLst>
      <p:ext uri="{BB962C8B-B14F-4D97-AF65-F5344CB8AC3E}">
        <p14:creationId xmlns:p14="http://schemas.microsoft.com/office/powerpoint/2010/main" val="532658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Tiltak i helsetjenester</a:t>
            </a:r>
            <a:endParaRPr lang="nb-NO" dirty="0"/>
          </a:p>
        </p:txBody>
      </p:sp>
      <p:pic>
        <p:nvPicPr>
          <p:cNvPr id="5" name="Picture 3"/>
          <p:cNvPicPr>
            <a:picLocks noGrp="1" noChangeAspect="1" noChangeArrowheads="1"/>
          </p:cNvPicPr>
          <p:nvPr>
            <p:ph type="body" idx="4294967295"/>
          </p:nvPr>
        </p:nvPicPr>
        <p:blipFill rotWithShape="1">
          <a:blip r:embed="rId2">
            <a:extLst>
              <a:ext uri="{28A0092B-C50C-407E-A947-70E740481C1C}">
                <a14:useLocalDpi xmlns:a14="http://schemas.microsoft.com/office/drawing/2010/main" val="0"/>
              </a:ext>
            </a:extLst>
          </a:blip>
          <a:srcRect l="316" t="12827"/>
          <a:stretch/>
        </p:blipFill>
        <p:spPr>
          <a:xfrm>
            <a:off x="1869989" y="1507525"/>
            <a:ext cx="8181419" cy="4707924"/>
          </a:xfrm>
          <a:prstGeom prst="rect">
            <a:avLst/>
          </a:prstGeom>
        </p:spPr>
      </p:pic>
      <p:sp>
        <p:nvSpPr>
          <p:cNvPr id="6" name="Rektangel 5"/>
          <p:cNvSpPr/>
          <p:nvPr/>
        </p:nvSpPr>
        <p:spPr>
          <a:xfrm>
            <a:off x="2457141" y="3319848"/>
            <a:ext cx="807720" cy="236220"/>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4360081" y="3781168"/>
            <a:ext cx="1398168" cy="609599"/>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6106502" y="4143631"/>
            <a:ext cx="1315790" cy="593125"/>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p:cNvSpPr/>
          <p:nvPr/>
        </p:nvSpPr>
        <p:spPr>
          <a:xfrm>
            <a:off x="2457141" y="3484605"/>
            <a:ext cx="1455832" cy="2965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Ellipse 9"/>
          <p:cNvSpPr/>
          <p:nvPr/>
        </p:nvSpPr>
        <p:spPr>
          <a:xfrm>
            <a:off x="4363789" y="4333256"/>
            <a:ext cx="1394460" cy="31288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8097027" y="5859076"/>
            <a:ext cx="1997663" cy="230832"/>
          </a:xfrm>
          <a:prstGeom prst="rect">
            <a:avLst/>
          </a:prstGeom>
        </p:spPr>
        <p:txBody>
          <a:bodyPr wrap="none">
            <a:spAutoFit/>
          </a:bodyPr>
          <a:lstStyle/>
          <a:p>
            <a:r>
              <a:rPr lang="nb-NO" altLang="nb-NO" dirty="0" smtClean="0"/>
              <a:t>MRSA-veileder folkehelseinstitutt2009</a:t>
            </a:r>
            <a:endParaRPr lang="nb-NO" altLang="nb-NO" dirty="0"/>
          </a:p>
        </p:txBody>
      </p:sp>
    </p:spTree>
    <p:extLst>
      <p:ext uri="{BB962C8B-B14F-4D97-AF65-F5344CB8AC3E}">
        <p14:creationId xmlns:p14="http://schemas.microsoft.com/office/powerpoint/2010/main" val="10609136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339" y="479531"/>
            <a:ext cx="10515600" cy="644097"/>
          </a:xfrm>
        </p:spPr>
        <p:txBody>
          <a:bodyPr/>
          <a:lstStyle/>
          <a:p>
            <a:pPr algn="ctr"/>
            <a:r>
              <a:rPr lang="nb-NO" dirty="0"/>
              <a:t>Aktiv-screening? </a:t>
            </a:r>
          </a:p>
        </p:txBody>
      </p:sp>
      <p:sp>
        <p:nvSpPr>
          <p:cNvPr id="3" name="Plassholder for tekst 2"/>
          <p:cNvSpPr>
            <a:spLocks noGrp="1"/>
          </p:cNvSpPr>
          <p:nvPr>
            <p:ph type="body" sz="quarter" idx="11"/>
          </p:nvPr>
        </p:nvSpPr>
        <p:spPr>
          <a:xfrm>
            <a:off x="1015339" y="1187127"/>
            <a:ext cx="10515600" cy="423242"/>
          </a:xfrm>
        </p:spPr>
        <p:txBody>
          <a:bodyPr/>
          <a:lstStyle/>
          <a:p>
            <a:r>
              <a:rPr lang="nb-NO" dirty="0"/>
              <a:t>Beboere og ansatte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92" t="18763" r="12038" b="4949"/>
          <a:stretch/>
        </p:blipFill>
        <p:spPr bwMode="auto">
          <a:xfrm>
            <a:off x="2724666" y="1673868"/>
            <a:ext cx="6879771" cy="481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7701497" y="6318473"/>
            <a:ext cx="1997663" cy="230832"/>
          </a:xfrm>
          <a:prstGeom prst="rect">
            <a:avLst/>
          </a:prstGeom>
        </p:spPr>
        <p:txBody>
          <a:bodyPr wrap="none">
            <a:spAutoFit/>
          </a:bodyPr>
          <a:lstStyle/>
          <a:p>
            <a:r>
              <a:rPr lang="nb-NO" altLang="nb-NO" dirty="0"/>
              <a:t>MRSA-veileder folkehelseinstitutt2009</a:t>
            </a:r>
          </a:p>
        </p:txBody>
      </p:sp>
    </p:spTree>
    <p:extLst>
      <p:ext uri="{BB962C8B-B14F-4D97-AF65-F5344CB8AC3E}">
        <p14:creationId xmlns:p14="http://schemas.microsoft.com/office/powerpoint/2010/main" val="30274214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339" y="394114"/>
            <a:ext cx="10515600" cy="1288301"/>
          </a:xfrm>
        </p:spPr>
        <p:txBody>
          <a:bodyPr/>
          <a:lstStyle/>
          <a:p>
            <a:pPr algn="ctr"/>
            <a:r>
              <a:rPr lang="nb-NO" dirty="0"/>
              <a:t>Smitteoppsporing ved uventet funn av MRSA hos inneliggende beboer i sykehjem</a:t>
            </a:r>
          </a:p>
        </p:txBody>
      </p:sp>
      <p:pic>
        <p:nvPicPr>
          <p:cNvPr id="5" name="Plassholder for innhold 3"/>
          <p:cNvPicPr>
            <a:picLocks noGrp="1" noChangeAspect="1"/>
          </p:cNvPicPr>
          <p:nvPr>
            <p:ph idx="1"/>
          </p:nvPr>
        </p:nvPicPr>
        <p:blipFill rotWithShape="1">
          <a:blip r:embed="rId2"/>
          <a:srcRect l="59079" t="17413" r="3873" b="20498"/>
          <a:stretch/>
        </p:blipFill>
        <p:spPr>
          <a:xfrm>
            <a:off x="1077123" y="1586599"/>
            <a:ext cx="5916801" cy="3098695"/>
          </a:xfrm>
          <a:prstGeom prst="rect">
            <a:avLst/>
          </a:prstGeom>
        </p:spPr>
      </p:pic>
      <p:sp>
        <p:nvSpPr>
          <p:cNvPr id="6" name="Rektangel 5"/>
          <p:cNvSpPr/>
          <p:nvPr/>
        </p:nvSpPr>
        <p:spPr>
          <a:xfrm>
            <a:off x="6993924" y="4454462"/>
            <a:ext cx="1997663" cy="230832"/>
          </a:xfrm>
          <a:prstGeom prst="rect">
            <a:avLst/>
          </a:prstGeom>
        </p:spPr>
        <p:txBody>
          <a:bodyPr wrap="none">
            <a:spAutoFit/>
          </a:bodyPr>
          <a:lstStyle/>
          <a:p>
            <a:r>
              <a:rPr lang="nb-NO" altLang="nb-NO" dirty="0"/>
              <a:t>MRSA-veileder folkehelseinstitutt2009</a:t>
            </a:r>
          </a:p>
        </p:txBody>
      </p:sp>
      <p:sp>
        <p:nvSpPr>
          <p:cNvPr id="7" name="Rektangel 6"/>
          <p:cNvSpPr/>
          <p:nvPr/>
        </p:nvSpPr>
        <p:spPr>
          <a:xfrm>
            <a:off x="825869" y="4759472"/>
            <a:ext cx="10453816" cy="1731243"/>
          </a:xfrm>
          <a:prstGeom prst="rect">
            <a:avLst/>
          </a:prstGeom>
        </p:spPr>
        <p:txBody>
          <a:bodyPr wrap="square">
            <a:spAutoFit/>
          </a:bodyPr>
          <a:lstStyle/>
          <a:p>
            <a:pPr marL="270054" indent="-270054" defTabSz="914446">
              <a:lnSpc>
                <a:spcPct val="120000"/>
              </a:lnSpc>
              <a:spcBef>
                <a:spcPct val="50000"/>
              </a:spcBef>
              <a:spcAft>
                <a:spcPts val="300"/>
              </a:spcAft>
              <a:buClr>
                <a:schemeClr val="accent4"/>
              </a:buClr>
              <a:buSzPct val="100000"/>
              <a:buFontTx/>
              <a:buChar char="•"/>
            </a:pPr>
            <a:r>
              <a:rPr lang="nb-NO" sz="1600" dirty="0" smtClean="0">
                <a:solidFill>
                  <a:srgbClr val="154987"/>
                </a:solidFill>
                <a:latin typeface="Arial Unicode MS" pitchFamily="34" charset="-128"/>
              </a:rPr>
              <a:t>Screening på sykehjem skal avgjøres sammen med tilsynslege eller ev. kommunelegen. Det er ikke alltid at hele avdelingen må screenes. Ved enkeltrom er det ofte nok med de nærmeste kontakter/grupper beboeren har hatt</a:t>
            </a:r>
          </a:p>
          <a:p>
            <a:pPr marL="270054" indent="-270054" defTabSz="914446">
              <a:lnSpc>
                <a:spcPct val="120000"/>
              </a:lnSpc>
              <a:spcBef>
                <a:spcPct val="50000"/>
              </a:spcBef>
              <a:spcAft>
                <a:spcPts val="300"/>
              </a:spcAft>
              <a:buClr>
                <a:schemeClr val="accent4"/>
              </a:buClr>
              <a:buSzPct val="100000"/>
              <a:buFontTx/>
              <a:buChar char="•"/>
            </a:pPr>
            <a:r>
              <a:rPr lang="nb-NO" sz="1600" dirty="0" smtClean="0">
                <a:solidFill>
                  <a:srgbClr val="154987"/>
                </a:solidFill>
                <a:latin typeface="Arial Unicode MS" pitchFamily="34" charset="-128"/>
              </a:rPr>
              <a:t>Brukere </a:t>
            </a:r>
            <a:r>
              <a:rPr lang="nb-NO" sz="1600" dirty="0">
                <a:solidFill>
                  <a:srgbClr val="154987"/>
                </a:solidFill>
                <a:latin typeface="Arial Unicode MS" pitchFamily="34" charset="-128"/>
              </a:rPr>
              <a:t>av og arbeidstakere i </a:t>
            </a:r>
            <a:r>
              <a:rPr lang="nb-NO" sz="1600" b="1" u="sng" dirty="0">
                <a:solidFill>
                  <a:srgbClr val="154987"/>
                </a:solidFill>
                <a:latin typeface="Arial Unicode MS" pitchFamily="34" charset="-128"/>
              </a:rPr>
              <a:t>hjemmesykepleien</a:t>
            </a:r>
            <a:r>
              <a:rPr lang="nb-NO" sz="1600" dirty="0">
                <a:solidFill>
                  <a:srgbClr val="154987"/>
                </a:solidFill>
                <a:latin typeface="Arial Unicode MS" pitchFamily="34" charset="-128"/>
              </a:rPr>
              <a:t> undersøkes for MRSA dersom det er </a:t>
            </a:r>
            <a:r>
              <a:rPr lang="nb-NO" sz="1600" b="1" u="sng" dirty="0">
                <a:solidFill>
                  <a:srgbClr val="154987"/>
                </a:solidFill>
                <a:latin typeface="Arial Unicode MS" pitchFamily="34" charset="-128"/>
              </a:rPr>
              <a:t>begrunnet mistanke</a:t>
            </a:r>
            <a:r>
              <a:rPr lang="nb-NO" sz="1600" dirty="0">
                <a:solidFill>
                  <a:srgbClr val="154987"/>
                </a:solidFill>
                <a:latin typeface="Arial Unicode MS" pitchFamily="34" charset="-128"/>
              </a:rPr>
              <a:t> om at de kan være smittet med MRSA.</a:t>
            </a:r>
          </a:p>
        </p:txBody>
      </p:sp>
    </p:spTree>
    <p:extLst>
      <p:ext uri="{BB962C8B-B14F-4D97-AF65-F5344CB8AC3E}">
        <p14:creationId xmlns:p14="http://schemas.microsoft.com/office/powerpoint/2010/main" val="38610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9514" y="420131"/>
            <a:ext cx="11541209" cy="1329595"/>
          </a:xfrm>
        </p:spPr>
        <p:txBody>
          <a:bodyPr/>
          <a:lstStyle/>
          <a:p>
            <a:pPr algn="ctr"/>
            <a:r>
              <a:rPr lang="nb-NO" sz="4800" b="1" dirty="0" smtClean="0">
                <a:solidFill>
                  <a:schemeClr val="tx2"/>
                </a:solidFill>
              </a:rPr>
              <a:t>Hvem skal i så fall screenes og hva </a:t>
            </a:r>
            <a:r>
              <a:rPr lang="nb-NO" sz="4800" b="1" dirty="0">
                <a:solidFill>
                  <a:schemeClr val="tx2"/>
                </a:solidFill>
              </a:rPr>
              <a:t>sier veilederen? </a:t>
            </a:r>
            <a:endParaRPr lang="nb-NO" dirty="0"/>
          </a:p>
        </p:txBody>
      </p:sp>
      <p:sp>
        <p:nvSpPr>
          <p:cNvPr id="3" name="Plassholder for tekst 2"/>
          <p:cNvSpPr>
            <a:spLocks noGrp="1"/>
          </p:cNvSpPr>
          <p:nvPr>
            <p:ph type="body" sz="quarter" idx="11"/>
          </p:nvPr>
        </p:nvSpPr>
        <p:spPr>
          <a:xfrm>
            <a:off x="1015459" y="1659005"/>
            <a:ext cx="10515600" cy="1269963"/>
          </a:xfrm>
        </p:spPr>
        <p:txBody>
          <a:bodyPr/>
          <a:lstStyle/>
          <a:p>
            <a:r>
              <a:rPr lang="nb-NO" b="1" dirty="0">
                <a:solidFill>
                  <a:srgbClr val="00B0F0"/>
                </a:solidFill>
              </a:rPr>
              <a:t>Alle som har:</a:t>
            </a:r>
            <a:endParaRPr lang="nb-NO" dirty="0">
              <a:solidFill>
                <a:srgbClr val="00B0F0"/>
              </a:solidFill>
            </a:endParaRPr>
          </a:p>
          <a:p>
            <a:r>
              <a:rPr lang="nb-NO" dirty="0"/>
              <a:t>• hatt </a:t>
            </a:r>
            <a:r>
              <a:rPr lang="nb-NO" dirty="0">
                <a:solidFill>
                  <a:srgbClr val="00B0F0"/>
                </a:solidFill>
              </a:rPr>
              <a:t>nær kontakt </a:t>
            </a:r>
            <a:r>
              <a:rPr lang="nb-NO" dirty="0"/>
              <a:t>med MRSA-positive uten å bruke beskyttelsesutstyr</a:t>
            </a:r>
          </a:p>
          <a:p>
            <a:endParaRPr lang="nb-NO" dirty="0"/>
          </a:p>
        </p:txBody>
      </p:sp>
      <p:sp>
        <p:nvSpPr>
          <p:cNvPr id="4" name="Plassholder for tekst 3"/>
          <p:cNvSpPr>
            <a:spLocks noGrp="1"/>
          </p:cNvSpPr>
          <p:nvPr>
            <p:ph type="body" sz="quarter" idx="12"/>
          </p:nvPr>
        </p:nvSpPr>
        <p:spPr>
          <a:xfrm>
            <a:off x="1079157" y="4210675"/>
            <a:ext cx="4489402" cy="2272503"/>
          </a:xfrm>
        </p:spPr>
        <p:txBody>
          <a:bodyPr/>
          <a:lstStyle/>
          <a:p>
            <a:pPr marL="285750" indent="-285750">
              <a:buFont typeface="Arial" panose="020B0604020202020204" pitchFamily="34" charset="0"/>
              <a:buChar char="•"/>
            </a:pPr>
            <a:r>
              <a:rPr lang="nb-NO" sz="2000" dirty="0">
                <a:solidFill>
                  <a:srgbClr val="154987"/>
                </a:solidFill>
                <a:latin typeface="Arial Unicode MS" pitchFamily="34" charset="-128"/>
              </a:rPr>
              <a:t>Ikke personlig beskyttelsesutstyr</a:t>
            </a:r>
            <a:br>
              <a:rPr lang="nb-NO" sz="2000" dirty="0">
                <a:solidFill>
                  <a:srgbClr val="154987"/>
                </a:solidFill>
                <a:latin typeface="Arial Unicode MS" pitchFamily="34" charset="-128"/>
              </a:rPr>
            </a:br>
            <a:r>
              <a:rPr lang="nb-NO" sz="2000" dirty="0">
                <a:solidFill>
                  <a:srgbClr val="154987"/>
                </a:solidFill>
                <a:latin typeface="Arial Unicode MS" pitchFamily="34" charset="-128"/>
              </a:rPr>
              <a:t>(</a:t>
            </a:r>
            <a:r>
              <a:rPr lang="nb-NO" sz="2000" dirty="0" smtClean="0">
                <a:solidFill>
                  <a:srgbClr val="154987"/>
                </a:solidFill>
                <a:latin typeface="Arial Unicode MS" pitchFamily="34" charset="-128"/>
              </a:rPr>
              <a:t>hansker, munnbind, stellefrakk ved </a:t>
            </a:r>
            <a:r>
              <a:rPr lang="nb-NO" sz="2000" dirty="0">
                <a:solidFill>
                  <a:srgbClr val="154987"/>
                </a:solidFill>
                <a:latin typeface="Arial Unicode MS" pitchFamily="34" charset="-128"/>
              </a:rPr>
              <a:t>stell eller sårstell)</a:t>
            </a:r>
          </a:p>
          <a:p>
            <a:pPr marL="285750" indent="-285750">
              <a:buFont typeface="Arial" panose="020B0604020202020204" pitchFamily="34" charset="0"/>
              <a:buChar char="•"/>
            </a:pPr>
            <a:r>
              <a:rPr lang="nb-NO" sz="2000" dirty="0">
                <a:solidFill>
                  <a:srgbClr val="154987"/>
                </a:solidFill>
                <a:latin typeface="Arial Unicode MS" pitchFamily="34" charset="-128"/>
              </a:rPr>
              <a:t>Jobbet i </a:t>
            </a:r>
            <a:r>
              <a:rPr lang="nb-NO" sz="2000" dirty="0" err="1">
                <a:solidFill>
                  <a:srgbClr val="154987"/>
                </a:solidFill>
                <a:latin typeface="Arial Unicode MS" pitchFamily="34" charset="-128"/>
              </a:rPr>
              <a:t>sykehjemsavd</a:t>
            </a:r>
            <a:r>
              <a:rPr lang="nb-NO" sz="2000" dirty="0">
                <a:solidFill>
                  <a:srgbClr val="154987"/>
                </a:solidFill>
                <a:latin typeface="Arial Unicode MS" pitchFamily="34" charset="-128"/>
              </a:rPr>
              <a:t>./</a:t>
            </a:r>
            <a:r>
              <a:rPr lang="nb-NO" sz="2000" dirty="0" err="1">
                <a:solidFill>
                  <a:srgbClr val="154987"/>
                </a:solidFill>
                <a:latin typeface="Arial Unicode MS" pitchFamily="34" charset="-128"/>
              </a:rPr>
              <a:t>hjemmespl</a:t>
            </a:r>
            <a:r>
              <a:rPr lang="nb-NO" sz="2000" dirty="0">
                <a:solidFill>
                  <a:srgbClr val="154987"/>
                </a:solidFill>
                <a:latin typeface="Arial Unicode MS" pitchFamily="34" charset="-128"/>
              </a:rPr>
              <a:t> med MRSA positiv pasient</a:t>
            </a:r>
          </a:p>
          <a:p>
            <a:pPr marL="0" indent="0">
              <a:buNone/>
            </a:pPr>
            <a:endParaRPr lang="nb-NO" dirty="0"/>
          </a:p>
        </p:txBody>
      </p:sp>
      <p:sp>
        <p:nvSpPr>
          <p:cNvPr id="5" name="Rektangel 4"/>
          <p:cNvSpPr/>
          <p:nvPr/>
        </p:nvSpPr>
        <p:spPr>
          <a:xfrm>
            <a:off x="6079523" y="2928968"/>
            <a:ext cx="5214553" cy="3262816"/>
          </a:xfrm>
          <a:prstGeom prst="rect">
            <a:avLst/>
          </a:prstGeom>
        </p:spPr>
        <p:txBody>
          <a:bodyPr wrap="square">
            <a:spAutoFit/>
          </a:bodyPr>
          <a:lstStyle/>
          <a:p>
            <a:pPr defTabSz="914446">
              <a:lnSpc>
                <a:spcPct val="120000"/>
              </a:lnSpc>
              <a:spcAft>
                <a:spcPts val="300"/>
              </a:spcAft>
              <a:buClr>
                <a:schemeClr val="accent4"/>
              </a:buClr>
              <a:buSzPct val="100000"/>
            </a:pPr>
            <a:r>
              <a:rPr lang="nb-NO" sz="1200" dirty="0">
                <a:solidFill>
                  <a:srgbClr val="154987"/>
                </a:solidFill>
                <a:latin typeface="Arial Unicode MS" pitchFamily="34" charset="-128"/>
              </a:rPr>
              <a:t>Med </a:t>
            </a:r>
            <a:r>
              <a:rPr lang="nb-NO" sz="1200" b="1" dirty="0">
                <a:solidFill>
                  <a:srgbClr val="00B0F0"/>
                </a:solidFill>
                <a:latin typeface="Arial Unicode MS" pitchFamily="34" charset="-128"/>
              </a:rPr>
              <a:t>nær kontakt </a:t>
            </a:r>
            <a:r>
              <a:rPr lang="nb-NO" sz="1200" dirty="0">
                <a:solidFill>
                  <a:srgbClr val="154987"/>
                </a:solidFill>
                <a:latin typeface="Arial Unicode MS" pitchFamily="34" charset="-128"/>
              </a:rPr>
              <a:t>menes kontakt som gir </a:t>
            </a:r>
            <a:r>
              <a:rPr lang="nb-NO" sz="1200" b="1" dirty="0">
                <a:solidFill>
                  <a:srgbClr val="154987"/>
                </a:solidFill>
                <a:latin typeface="Arial Unicode MS" pitchFamily="34" charset="-128"/>
              </a:rPr>
              <a:t>begrunnet mistanke </a:t>
            </a:r>
            <a:r>
              <a:rPr lang="nb-NO" sz="1200" dirty="0">
                <a:solidFill>
                  <a:srgbClr val="154987"/>
                </a:solidFill>
                <a:latin typeface="Arial Unicode MS" pitchFamily="34" charset="-128"/>
              </a:rPr>
              <a:t>om smitte, eksempelvis:</a:t>
            </a:r>
          </a:p>
          <a:p>
            <a:pPr marL="285750" indent="-285750" defTabSz="914446">
              <a:lnSpc>
                <a:spcPct val="120000"/>
              </a:lnSpc>
              <a:spcAft>
                <a:spcPts val="300"/>
              </a:spcAft>
              <a:buClr>
                <a:schemeClr val="accent4"/>
              </a:buClr>
              <a:buSzPct val="100000"/>
              <a:buFont typeface="Arial" panose="020B0604020202020204" pitchFamily="34" charset="0"/>
              <a:buChar char="•"/>
            </a:pPr>
            <a:endParaRPr lang="nb-NO" sz="1200" dirty="0">
              <a:solidFill>
                <a:srgbClr val="154987"/>
              </a:solidFill>
              <a:latin typeface="Arial Unicode MS" pitchFamily="34" charset="-128"/>
            </a:endParaRPr>
          </a:p>
          <a:p>
            <a:pPr marL="285750" indent="-285750" defTabSz="914446">
              <a:lnSpc>
                <a:spcPct val="120000"/>
              </a:lnSpc>
              <a:spcAft>
                <a:spcPts val="300"/>
              </a:spcAft>
              <a:buClr>
                <a:schemeClr val="accent4"/>
              </a:buClr>
              <a:buSzPct val="100000"/>
              <a:buFont typeface="Arial" panose="020B0604020202020204" pitchFamily="34" charset="0"/>
              <a:buChar char="•"/>
            </a:pPr>
            <a:r>
              <a:rPr lang="nb-NO" sz="1200" dirty="0" smtClean="0">
                <a:solidFill>
                  <a:srgbClr val="154987"/>
                </a:solidFill>
                <a:latin typeface="Arial Unicode MS" pitchFamily="34" charset="-128"/>
              </a:rPr>
              <a:t>hatt </a:t>
            </a:r>
            <a:r>
              <a:rPr lang="nb-NO" sz="1200" dirty="0">
                <a:solidFill>
                  <a:srgbClr val="154987"/>
                </a:solidFill>
                <a:latin typeface="Arial Unicode MS" pitchFamily="34" charset="-128"/>
              </a:rPr>
              <a:t>hudkontakt med kjent MRSA-positiv og en eller begge hadde sår</a:t>
            </a:r>
          </a:p>
          <a:p>
            <a:pPr marL="285750" indent="-285750" defTabSz="914446">
              <a:lnSpc>
                <a:spcPct val="120000"/>
              </a:lnSpc>
              <a:spcAft>
                <a:spcPts val="300"/>
              </a:spcAft>
              <a:buClr>
                <a:schemeClr val="accent4"/>
              </a:buClr>
              <a:buSzPct val="100000"/>
              <a:buFont typeface="Arial" panose="020B0604020202020204" pitchFamily="34" charset="0"/>
              <a:buChar char="•"/>
            </a:pPr>
            <a:endParaRPr lang="nb-NO" sz="1200" dirty="0">
              <a:solidFill>
                <a:srgbClr val="154987"/>
              </a:solidFill>
              <a:latin typeface="Arial Unicode MS" pitchFamily="34" charset="-128"/>
            </a:endParaRPr>
          </a:p>
          <a:p>
            <a:pPr marL="285750" indent="-285750" defTabSz="914446">
              <a:lnSpc>
                <a:spcPct val="120000"/>
              </a:lnSpc>
              <a:spcAft>
                <a:spcPts val="300"/>
              </a:spcAft>
              <a:buClr>
                <a:schemeClr val="accent4"/>
              </a:buClr>
              <a:buSzPct val="100000"/>
              <a:buFont typeface="Arial" panose="020B0604020202020204" pitchFamily="34" charset="0"/>
              <a:buChar char="•"/>
            </a:pPr>
            <a:r>
              <a:rPr lang="nb-NO" sz="1200" dirty="0" smtClean="0">
                <a:solidFill>
                  <a:srgbClr val="154987"/>
                </a:solidFill>
                <a:latin typeface="Arial Unicode MS" pitchFamily="34" charset="-128"/>
              </a:rPr>
              <a:t>flere </a:t>
            </a:r>
            <a:r>
              <a:rPr lang="nb-NO" sz="1200" dirty="0">
                <a:solidFill>
                  <a:srgbClr val="154987"/>
                </a:solidFill>
                <a:latin typeface="Arial Unicode MS" pitchFamily="34" charset="-128"/>
              </a:rPr>
              <a:t>ganger hatt hudkontakt med kjent MRSA-positiv (selv om begge har hel hud)</a:t>
            </a:r>
          </a:p>
          <a:p>
            <a:pPr marL="285750" indent="-285750" defTabSz="914446">
              <a:lnSpc>
                <a:spcPct val="120000"/>
              </a:lnSpc>
              <a:spcAft>
                <a:spcPts val="300"/>
              </a:spcAft>
              <a:buClr>
                <a:schemeClr val="accent4"/>
              </a:buClr>
              <a:buSzPct val="100000"/>
              <a:buFont typeface="Arial" panose="020B0604020202020204" pitchFamily="34" charset="0"/>
              <a:buChar char="•"/>
            </a:pPr>
            <a:endParaRPr lang="nb-NO" sz="1200" dirty="0" smtClean="0">
              <a:solidFill>
                <a:srgbClr val="154987"/>
              </a:solidFill>
              <a:latin typeface="Arial Unicode MS" pitchFamily="34" charset="-128"/>
            </a:endParaRPr>
          </a:p>
          <a:p>
            <a:pPr marL="285750" indent="-285750" defTabSz="914446">
              <a:lnSpc>
                <a:spcPct val="120000"/>
              </a:lnSpc>
              <a:spcAft>
                <a:spcPts val="300"/>
              </a:spcAft>
              <a:buClr>
                <a:schemeClr val="accent4"/>
              </a:buClr>
              <a:buSzPct val="100000"/>
              <a:buFont typeface="Arial" panose="020B0604020202020204" pitchFamily="34" charset="0"/>
              <a:buChar char="•"/>
            </a:pPr>
            <a:r>
              <a:rPr lang="nb-NO" sz="1200" dirty="0" smtClean="0">
                <a:solidFill>
                  <a:srgbClr val="154987"/>
                </a:solidFill>
                <a:latin typeface="Arial Unicode MS" pitchFamily="34" charset="-128"/>
              </a:rPr>
              <a:t>arbeidet </a:t>
            </a:r>
            <a:r>
              <a:rPr lang="nb-NO" sz="1200" dirty="0">
                <a:solidFill>
                  <a:srgbClr val="154987"/>
                </a:solidFill>
                <a:latin typeface="Arial Unicode MS" pitchFamily="34" charset="-128"/>
              </a:rPr>
              <a:t>med en kjent MRSA-positiv pasient som ikke isoleres (for eksempel i sykehjem eller i hjemmesykepleien)</a:t>
            </a:r>
          </a:p>
          <a:p>
            <a:pPr marL="285750" indent="-285750" defTabSz="914446">
              <a:lnSpc>
                <a:spcPct val="120000"/>
              </a:lnSpc>
              <a:spcAft>
                <a:spcPts val="300"/>
              </a:spcAft>
              <a:buClr>
                <a:schemeClr val="accent4"/>
              </a:buClr>
              <a:buSzPct val="100000"/>
              <a:buFont typeface="Arial" panose="020B0604020202020204" pitchFamily="34" charset="0"/>
              <a:buChar char="•"/>
            </a:pPr>
            <a:endParaRPr lang="nb-NO" sz="1200" dirty="0">
              <a:solidFill>
                <a:srgbClr val="154987"/>
              </a:solidFill>
              <a:latin typeface="Arial Unicode MS" pitchFamily="34" charset="-128"/>
            </a:endParaRPr>
          </a:p>
          <a:p>
            <a:pPr marL="285750" indent="-285750" defTabSz="914446">
              <a:lnSpc>
                <a:spcPct val="120000"/>
              </a:lnSpc>
              <a:spcAft>
                <a:spcPts val="300"/>
              </a:spcAft>
              <a:buClr>
                <a:schemeClr val="accent4"/>
              </a:buClr>
              <a:buSzPct val="100000"/>
              <a:buFont typeface="Arial" panose="020B0604020202020204" pitchFamily="34" charset="0"/>
              <a:buChar char="•"/>
            </a:pPr>
            <a:r>
              <a:rPr lang="nb-NO" sz="1200" dirty="0" smtClean="0">
                <a:solidFill>
                  <a:srgbClr val="154987"/>
                </a:solidFill>
                <a:latin typeface="Arial Unicode MS" pitchFamily="34" charset="-128"/>
              </a:rPr>
              <a:t>arbeidet </a:t>
            </a:r>
            <a:r>
              <a:rPr lang="nb-NO" sz="1200" dirty="0">
                <a:solidFill>
                  <a:srgbClr val="154987"/>
                </a:solidFill>
                <a:latin typeface="Arial Unicode MS" pitchFamily="34" charset="-128"/>
              </a:rPr>
              <a:t>i eller vært pasient i en helsetjeneste der det pågikk et MRSA-utbrudd</a:t>
            </a:r>
          </a:p>
        </p:txBody>
      </p:sp>
      <p:cxnSp>
        <p:nvCxnSpPr>
          <p:cNvPr id="7" name="Rett linje 6"/>
          <p:cNvCxnSpPr/>
          <p:nvPr/>
        </p:nvCxnSpPr>
        <p:spPr>
          <a:xfrm>
            <a:off x="5782962" y="2751438"/>
            <a:ext cx="20594" cy="3563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l ned 8"/>
          <p:cNvSpPr/>
          <p:nvPr/>
        </p:nvSpPr>
        <p:spPr>
          <a:xfrm>
            <a:off x="2804851" y="3265021"/>
            <a:ext cx="59436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160255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Smitteoppsporing i sykehjem</a:t>
            </a:r>
          </a:p>
        </p:txBody>
      </p:sp>
      <p:sp>
        <p:nvSpPr>
          <p:cNvPr id="3" name="Plassholder for tekst 2"/>
          <p:cNvSpPr>
            <a:spLocks noGrp="1"/>
          </p:cNvSpPr>
          <p:nvPr>
            <p:ph type="body" sz="quarter" idx="11"/>
          </p:nvPr>
        </p:nvSpPr>
        <p:spPr>
          <a:xfrm>
            <a:off x="1015459" y="1509617"/>
            <a:ext cx="10515600" cy="846642"/>
          </a:xfrm>
        </p:spPr>
        <p:txBody>
          <a:bodyPr/>
          <a:lstStyle/>
          <a:p>
            <a:r>
              <a:rPr lang="nb-NO" dirty="0"/>
              <a:t>Når MRSA oppdages uventet</a:t>
            </a:r>
          </a:p>
          <a:p>
            <a:endParaRPr lang="nb-NO" dirty="0"/>
          </a:p>
        </p:txBody>
      </p:sp>
      <p:sp>
        <p:nvSpPr>
          <p:cNvPr id="4" name="Plassholder for tekst 3"/>
          <p:cNvSpPr>
            <a:spLocks noGrp="1"/>
          </p:cNvSpPr>
          <p:nvPr>
            <p:ph type="body" sz="quarter" idx="12"/>
          </p:nvPr>
        </p:nvSpPr>
        <p:spPr>
          <a:xfrm>
            <a:off x="1015459" y="2503351"/>
            <a:ext cx="10515600" cy="3641147"/>
          </a:xfrm>
        </p:spPr>
        <p:txBody>
          <a:bodyPr>
            <a:normAutofit/>
          </a:bodyPr>
          <a:lstStyle/>
          <a:p>
            <a:pPr lvl="1"/>
            <a:r>
              <a:rPr lang="nb-NO" sz="2400" dirty="0">
                <a:solidFill>
                  <a:srgbClr val="154987"/>
                </a:solidFill>
                <a:latin typeface="Arial Unicode MS" pitchFamily="34" charset="-128"/>
              </a:rPr>
              <a:t>Institusjonens ledelse/lege avgjør i samråd med kommunelegen fremgangsmåte og omfang av </a:t>
            </a:r>
            <a:r>
              <a:rPr lang="nb-NO" sz="2400" dirty="0" smtClean="0">
                <a:solidFill>
                  <a:srgbClr val="154987"/>
                </a:solidFill>
                <a:latin typeface="Arial Unicode MS" pitchFamily="34" charset="-128"/>
              </a:rPr>
              <a:t>smitteoppsporing</a:t>
            </a:r>
            <a:r>
              <a:rPr lang="nb-NO" sz="2800" dirty="0" smtClean="0">
                <a:solidFill>
                  <a:srgbClr val="154987"/>
                </a:solidFill>
                <a:latin typeface="Arial Unicode MS" pitchFamily="34" charset="-128"/>
              </a:rPr>
              <a:t/>
            </a:r>
            <a:br>
              <a:rPr lang="nb-NO" sz="2800" dirty="0" smtClean="0">
                <a:solidFill>
                  <a:srgbClr val="154987"/>
                </a:solidFill>
                <a:latin typeface="Arial Unicode MS" pitchFamily="34" charset="-128"/>
              </a:rPr>
            </a:br>
            <a:endParaRPr lang="nb-NO" sz="2800" dirty="0">
              <a:solidFill>
                <a:srgbClr val="154987"/>
              </a:solidFill>
              <a:latin typeface="Arial Unicode MS" pitchFamily="34" charset="-128"/>
            </a:endParaRPr>
          </a:p>
          <a:p>
            <a:pPr lvl="1"/>
            <a:r>
              <a:rPr lang="nb-NO" sz="2000" dirty="0">
                <a:solidFill>
                  <a:srgbClr val="154987"/>
                </a:solidFill>
                <a:latin typeface="Arial Unicode MS" pitchFamily="34" charset="-128"/>
              </a:rPr>
              <a:t>Vurdering om prøve skal tas fra hvem</a:t>
            </a:r>
          </a:p>
          <a:p>
            <a:pPr lvl="1"/>
            <a:r>
              <a:rPr lang="nb-NO" sz="2000" dirty="0">
                <a:solidFill>
                  <a:srgbClr val="154987"/>
                </a:solidFill>
                <a:latin typeface="Arial Unicode MS" pitchFamily="34" charset="-128"/>
              </a:rPr>
              <a:t>Vurdering om informasjon til andre helsetjenester</a:t>
            </a:r>
          </a:p>
          <a:p>
            <a:pPr lvl="1"/>
            <a:r>
              <a:rPr lang="nb-NO" sz="2000" dirty="0">
                <a:solidFill>
                  <a:srgbClr val="154987"/>
                </a:solidFill>
                <a:latin typeface="Arial Unicode MS" pitchFamily="34" charset="-128"/>
              </a:rPr>
              <a:t>Når det er helsepersonell eller hustandsmedlemmer er helsepersonell: varsling av kommunelegen for oppfølging av husstandsmedlemmer/partnere</a:t>
            </a:r>
          </a:p>
        </p:txBody>
      </p:sp>
    </p:spTree>
    <p:extLst>
      <p:ext uri="{BB962C8B-B14F-4D97-AF65-F5344CB8AC3E}">
        <p14:creationId xmlns:p14="http://schemas.microsoft.com/office/powerpoint/2010/main" val="21236575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Utdyping av plikt til undersøkelse</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normAutofit fontScale="92500" lnSpcReduction="10000"/>
          </a:bodyPr>
          <a:lstStyle/>
          <a:p>
            <a:r>
              <a:rPr lang="nb-NO" sz="2400" dirty="0">
                <a:solidFill>
                  <a:srgbClr val="154987"/>
                </a:solidFill>
                <a:latin typeface="Arial Unicode MS" pitchFamily="34" charset="-128"/>
              </a:rPr>
              <a:t>Forskrift om forhåndsundersøkelse gjelder ikke for helsetjenester utenfor sykehus eller sykehjem</a:t>
            </a:r>
            <a:r>
              <a:rPr lang="nb-NO" sz="2400" dirty="0" smtClean="0">
                <a:solidFill>
                  <a:srgbClr val="154987"/>
                </a:solidFill>
                <a:latin typeface="Arial Unicode MS" pitchFamily="34" charset="-128"/>
              </a:rPr>
              <a:t>.</a:t>
            </a:r>
            <a:br>
              <a:rPr lang="nb-NO" sz="2400" dirty="0" smtClean="0">
                <a:solidFill>
                  <a:srgbClr val="154987"/>
                </a:solidFill>
                <a:latin typeface="Arial Unicode MS" pitchFamily="34" charset="-128"/>
              </a:rPr>
            </a:br>
            <a:endParaRPr lang="nb-NO" sz="2400" dirty="0">
              <a:solidFill>
                <a:srgbClr val="154987"/>
              </a:solidFill>
              <a:latin typeface="Arial Unicode MS" pitchFamily="34" charset="-128"/>
            </a:endParaRPr>
          </a:p>
          <a:p>
            <a:pPr lvl="1"/>
            <a:r>
              <a:rPr lang="nb-NO" sz="2200" dirty="0">
                <a:solidFill>
                  <a:srgbClr val="154987"/>
                </a:solidFill>
                <a:latin typeface="Arial Unicode MS" pitchFamily="34" charset="-128"/>
              </a:rPr>
              <a:t>Det er imidlertid en </a:t>
            </a:r>
            <a:r>
              <a:rPr lang="nb-NO" sz="2400" dirty="0">
                <a:solidFill>
                  <a:srgbClr val="FF0000"/>
                </a:solidFill>
              </a:rPr>
              <a:t>generell plikt etter smittevernloven </a:t>
            </a:r>
            <a:r>
              <a:rPr lang="nb-NO" sz="2200" dirty="0">
                <a:solidFill>
                  <a:srgbClr val="154987"/>
                </a:solidFill>
                <a:latin typeface="Arial Unicode MS" pitchFamily="34" charset="-128"/>
              </a:rPr>
              <a:t>at man skal oppsøke lege og la seg undersøke </a:t>
            </a:r>
            <a:r>
              <a:rPr lang="nb-NO" sz="2400" dirty="0">
                <a:solidFill>
                  <a:srgbClr val="FF0000"/>
                </a:solidFill>
              </a:rPr>
              <a:t>dersom man antar seg smittet av </a:t>
            </a:r>
            <a:r>
              <a:rPr lang="nb-NO" sz="2400" dirty="0" err="1">
                <a:solidFill>
                  <a:srgbClr val="FF0000"/>
                </a:solidFill>
              </a:rPr>
              <a:t>allmennfarlig</a:t>
            </a:r>
            <a:r>
              <a:rPr lang="nb-NO" sz="2400" dirty="0">
                <a:solidFill>
                  <a:srgbClr val="FF0000"/>
                </a:solidFill>
              </a:rPr>
              <a:t> smittsom sykdom</a:t>
            </a:r>
            <a:r>
              <a:rPr lang="nb-NO" dirty="0">
                <a:solidFill>
                  <a:srgbClr val="FF0000"/>
                </a:solidFill>
              </a:rPr>
              <a:t> </a:t>
            </a:r>
            <a:r>
              <a:rPr lang="nb-NO" sz="2200" dirty="0">
                <a:solidFill>
                  <a:srgbClr val="154987"/>
                </a:solidFill>
                <a:latin typeface="Arial Unicode MS" pitchFamily="34" charset="-128"/>
              </a:rPr>
              <a:t>(her: MRSA-infeksjon eller -bærerskap). </a:t>
            </a:r>
          </a:p>
          <a:p>
            <a:pPr lvl="1"/>
            <a:r>
              <a:rPr lang="nb-NO" sz="2200" dirty="0">
                <a:solidFill>
                  <a:srgbClr val="154987"/>
                </a:solidFill>
                <a:latin typeface="Arial Unicode MS" pitchFamily="34" charset="-128"/>
              </a:rPr>
              <a:t>Lege har plikt til å undersøke personer som kan være smittet. </a:t>
            </a:r>
            <a:br>
              <a:rPr lang="nb-NO" sz="2200" dirty="0">
                <a:solidFill>
                  <a:srgbClr val="154987"/>
                </a:solidFill>
                <a:latin typeface="Arial Unicode MS" pitchFamily="34" charset="-128"/>
              </a:rPr>
            </a:br>
            <a:endParaRPr lang="nb-NO" sz="2200" dirty="0">
              <a:solidFill>
                <a:srgbClr val="154987"/>
              </a:solidFill>
              <a:latin typeface="Arial Unicode MS" pitchFamily="34" charset="-128"/>
            </a:endParaRPr>
          </a:p>
          <a:p>
            <a:r>
              <a:rPr lang="nb-NO" sz="2400" dirty="0">
                <a:solidFill>
                  <a:srgbClr val="154987"/>
                </a:solidFill>
                <a:latin typeface="Arial Unicode MS" pitchFamily="34" charset="-128"/>
              </a:rPr>
              <a:t>Undersøkelse for MRSA og sanering ved positivt prøvesvar bør alltid vurderes for husstandsmedlemmer/partnere til MRSA-positive pasienter på sykehus og MRSA-positive helsearbeidere.</a:t>
            </a:r>
          </a:p>
          <a:p>
            <a:endParaRPr lang="nb-NO" dirty="0"/>
          </a:p>
        </p:txBody>
      </p:sp>
    </p:spTree>
    <p:extLst>
      <p:ext uri="{BB962C8B-B14F-4D97-AF65-F5344CB8AC3E}">
        <p14:creationId xmlns:p14="http://schemas.microsoft.com/office/powerpoint/2010/main" val="128058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Isolering på sykehjem?</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pPr lvl="0">
              <a:buClr>
                <a:srgbClr val="EE756A"/>
              </a:buClr>
            </a:pPr>
            <a:r>
              <a:rPr lang="nb-NO" sz="2000" b="1" u="sng" dirty="0">
                <a:solidFill>
                  <a:srgbClr val="154987"/>
                </a:solidFill>
                <a:latin typeface="Arial Unicode MS" pitchFamily="34" charset="-128"/>
              </a:rPr>
              <a:t>Plassering</a:t>
            </a:r>
            <a:r>
              <a:rPr lang="nb-NO" sz="2000" dirty="0">
                <a:solidFill>
                  <a:srgbClr val="154987"/>
                </a:solidFill>
                <a:latin typeface="Arial Unicode MS" pitchFamily="34" charset="-128"/>
              </a:rPr>
              <a:t> ikke isolering på sykehjem</a:t>
            </a:r>
          </a:p>
          <a:p>
            <a:pPr lvl="1">
              <a:buClr>
                <a:srgbClr val="EE756A"/>
              </a:buClr>
            </a:pPr>
            <a:r>
              <a:rPr lang="nb-NO" sz="2000" dirty="0">
                <a:solidFill>
                  <a:srgbClr val="154987"/>
                </a:solidFill>
                <a:latin typeface="Arial Unicode MS" pitchFamily="34" charset="-128"/>
              </a:rPr>
              <a:t>Dvs. enerom med eget bad og toalett</a:t>
            </a:r>
          </a:p>
          <a:p>
            <a:pPr lvl="1">
              <a:buClr>
                <a:srgbClr val="EE756A"/>
              </a:buClr>
            </a:pPr>
            <a:r>
              <a:rPr lang="nb-NO" sz="2000" dirty="0">
                <a:solidFill>
                  <a:srgbClr val="154987"/>
                </a:solidFill>
                <a:latin typeface="Arial Unicode MS" pitchFamily="34" charset="-128"/>
              </a:rPr>
              <a:t>Beboer kan bevege seg fritt i avdelingen</a:t>
            </a:r>
          </a:p>
          <a:p>
            <a:pPr lvl="0">
              <a:buClr>
                <a:srgbClr val="EE756A"/>
              </a:buClr>
            </a:pPr>
            <a:r>
              <a:rPr lang="nb-NO" sz="2000" dirty="0">
                <a:solidFill>
                  <a:srgbClr val="154987"/>
                </a:solidFill>
                <a:latin typeface="Arial Unicode MS" pitchFamily="34" charset="-128"/>
              </a:rPr>
              <a:t>Boliger med utviklingshemmede skulle håndtere MRSA positive som på sykehjem</a:t>
            </a:r>
          </a:p>
          <a:p>
            <a:pPr lvl="0">
              <a:buClr>
                <a:srgbClr val="EE756A"/>
              </a:buClr>
            </a:pPr>
            <a:r>
              <a:rPr lang="nb-NO" sz="2000" dirty="0">
                <a:solidFill>
                  <a:srgbClr val="154987"/>
                </a:solidFill>
                <a:latin typeface="Arial Unicode MS" pitchFamily="34" charset="-128"/>
              </a:rPr>
              <a:t>På KAD avdeling må behovet for isolering avklares etter en risikovurdering</a:t>
            </a:r>
          </a:p>
          <a:p>
            <a:pPr lvl="0">
              <a:buClr>
                <a:srgbClr val="EE756A"/>
              </a:buClr>
            </a:pPr>
            <a:r>
              <a:rPr lang="nb-NO" sz="2000" dirty="0">
                <a:solidFill>
                  <a:srgbClr val="154987"/>
                </a:solidFill>
                <a:latin typeface="Arial Unicode MS" pitchFamily="34" charset="-128"/>
              </a:rPr>
              <a:t>På dagsenter er ingen tiltak nødvendig </a:t>
            </a:r>
          </a:p>
          <a:p>
            <a:endParaRPr lang="nb-NO" dirty="0"/>
          </a:p>
        </p:txBody>
      </p:sp>
    </p:spTree>
    <p:extLst>
      <p:ext uri="{BB962C8B-B14F-4D97-AF65-F5344CB8AC3E}">
        <p14:creationId xmlns:p14="http://schemas.microsoft.com/office/powerpoint/2010/main" val="21795011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Hvorfor ingen isolering på sykehjem?</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pPr lvl="0">
              <a:buClr>
                <a:srgbClr val="EE756A"/>
              </a:buClr>
            </a:pPr>
            <a:r>
              <a:rPr lang="nb-NO" sz="2000" dirty="0">
                <a:solidFill>
                  <a:srgbClr val="154987"/>
                </a:solidFill>
                <a:latin typeface="Arial Unicode MS" pitchFamily="34" charset="-128"/>
              </a:rPr>
              <a:t>Sykehjem er samtidig hjemmet til de som bor der</a:t>
            </a:r>
          </a:p>
          <a:p>
            <a:pPr lvl="0">
              <a:buClr>
                <a:srgbClr val="EE756A"/>
              </a:buClr>
            </a:pPr>
            <a:r>
              <a:rPr lang="nb-NO" sz="2000" dirty="0">
                <a:solidFill>
                  <a:srgbClr val="154987"/>
                </a:solidFill>
                <a:latin typeface="Arial Unicode MS" pitchFamily="34" charset="-128"/>
              </a:rPr>
              <a:t>Det er en sterk psykisk belastning for brukeren</a:t>
            </a:r>
          </a:p>
          <a:p>
            <a:pPr lvl="0">
              <a:buClr>
                <a:srgbClr val="EE756A"/>
              </a:buClr>
            </a:pPr>
            <a:r>
              <a:rPr lang="nb-NO" sz="2000" dirty="0">
                <a:solidFill>
                  <a:srgbClr val="154987"/>
                </a:solidFill>
                <a:latin typeface="Arial Unicode MS" pitchFamily="34" charset="-128"/>
              </a:rPr>
              <a:t>Isolering er faktisk ikke lov uten brukerens samtykke</a:t>
            </a:r>
          </a:p>
          <a:p>
            <a:pPr lvl="0">
              <a:buClr>
                <a:srgbClr val="EE756A"/>
              </a:buClr>
            </a:pPr>
            <a:r>
              <a:rPr lang="nb-NO" sz="2000" dirty="0">
                <a:solidFill>
                  <a:srgbClr val="154987"/>
                </a:solidFill>
                <a:latin typeface="Arial Unicode MS" pitchFamily="34" charset="-128"/>
              </a:rPr>
              <a:t>...</a:t>
            </a:r>
          </a:p>
          <a:p>
            <a:endParaRPr lang="nb-NO" dirty="0"/>
          </a:p>
        </p:txBody>
      </p:sp>
    </p:spTree>
    <p:extLst>
      <p:ext uri="{BB962C8B-B14F-4D97-AF65-F5344CB8AC3E}">
        <p14:creationId xmlns:p14="http://schemas.microsoft.com/office/powerpoint/2010/main" val="2838773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i </a:t>
            </a:r>
            <a:r>
              <a:rPr lang="nb-NO" dirty="0" smtClean="0"/>
              <a:t>sykehjem MRSA</a:t>
            </a:r>
            <a:endParaRPr lang="nb-NO" dirty="0"/>
          </a:p>
        </p:txBody>
      </p:sp>
      <p:sp>
        <p:nvSpPr>
          <p:cNvPr id="3" name="Plassholder for tekst 2"/>
          <p:cNvSpPr>
            <a:spLocks noGrp="1"/>
          </p:cNvSpPr>
          <p:nvPr>
            <p:ph type="body" sz="quarter" idx="11"/>
          </p:nvPr>
        </p:nvSpPr>
        <p:spPr/>
        <p:txBody>
          <a:bodyPr/>
          <a:lstStyle/>
          <a:p>
            <a:endParaRPr lang="nb-NO" dirty="0"/>
          </a:p>
        </p:txBody>
      </p:sp>
      <p:sp>
        <p:nvSpPr>
          <p:cNvPr id="4" name="Plassholder for tekst 3"/>
          <p:cNvSpPr>
            <a:spLocks noGrp="1"/>
          </p:cNvSpPr>
          <p:nvPr>
            <p:ph type="body" sz="quarter" idx="12"/>
          </p:nvPr>
        </p:nvSpPr>
        <p:spPr>
          <a:xfrm>
            <a:off x="823784" y="1963212"/>
            <a:ext cx="10707155" cy="4437588"/>
          </a:xfrm>
        </p:spPr>
        <p:txBody>
          <a:bodyPr>
            <a:normAutofit lnSpcReduction="10000"/>
          </a:bodyPr>
          <a:lstStyle/>
          <a:p>
            <a:pPr marL="0" lvl="0" indent="0">
              <a:buClr>
                <a:srgbClr val="EE756A"/>
              </a:buClr>
              <a:buNone/>
            </a:pPr>
            <a:r>
              <a:rPr lang="nb-NO" sz="2400" dirty="0">
                <a:solidFill>
                  <a:srgbClr val="003871"/>
                </a:solidFill>
              </a:rPr>
              <a:t>Enerom hvis mulig med egen toalett</a:t>
            </a:r>
          </a:p>
          <a:p>
            <a:pPr lvl="2">
              <a:buClr>
                <a:srgbClr val="EE756A"/>
              </a:buClr>
            </a:pPr>
            <a:r>
              <a:rPr lang="nb-NO" sz="1800" dirty="0">
                <a:solidFill>
                  <a:srgbClr val="003871"/>
                </a:solidFill>
              </a:rPr>
              <a:t>Kohortplassering hvis </a:t>
            </a:r>
            <a:r>
              <a:rPr lang="nb-NO" sz="1800" dirty="0" smtClean="0">
                <a:solidFill>
                  <a:srgbClr val="003871"/>
                </a:solidFill>
              </a:rPr>
              <a:t>nødvendig</a:t>
            </a:r>
          </a:p>
          <a:p>
            <a:pPr lvl="2">
              <a:buClr>
                <a:srgbClr val="EE756A"/>
              </a:buClr>
            </a:pPr>
            <a:r>
              <a:rPr lang="nb-NO" sz="1800" dirty="0">
                <a:solidFill>
                  <a:srgbClr val="003871"/>
                </a:solidFill>
              </a:rPr>
              <a:t>Eventuelle sår skal være </a:t>
            </a:r>
            <a:r>
              <a:rPr lang="nb-NO" sz="1800" dirty="0" smtClean="0">
                <a:solidFill>
                  <a:srgbClr val="003871"/>
                </a:solidFill>
              </a:rPr>
              <a:t>tildekket</a:t>
            </a:r>
          </a:p>
          <a:p>
            <a:pPr lvl="2">
              <a:buClr>
                <a:srgbClr val="EE756A"/>
              </a:buClr>
            </a:pPr>
            <a:r>
              <a:rPr lang="nb-NO" sz="1800" dirty="0" smtClean="0">
                <a:solidFill>
                  <a:srgbClr val="003871"/>
                </a:solidFill>
              </a:rPr>
              <a:t>Stell </a:t>
            </a:r>
            <a:r>
              <a:rPr lang="nb-NO" sz="1800" dirty="0">
                <a:solidFill>
                  <a:srgbClr val="003871"/>
                </a:solidFill>
              </a:rPr>
              <a:t>og toalettbesøk bør kun foregå på beboerens eget rom og </a:t>
            </a:r>
            <a:r>
              <a:rPr lang="nb-NO" sz="1800" dirty="0" smtClean="0">
                <a:solidFill>
                  <a:srgbClr val="003871"/>
                </a:solidFill>
              </a:rPr>
              <a:t>bad/toalett</a:t>
            </a:r>
            <a:endParaRPr lang="nb-NO" sz="1800" dirty="0">
              <a:solidFill>
                <a:srgbClr val="003871"/>
              </a:solidFill>
            </a:endParaRPr>
          </a:p>
          <a:p>
            <a:pPr lvl="2">
              <a:buClr>
                <a:srgbClr val="EE756A"/>
              </a:buClr>
            </a:pPr>
            <a:r>
              <a:rPr lang="nb-NO" sz="1800" dirty="0">
                <a:solidFill>
                  <a:srgbClr val="003871"/>
                </a:solidFill>
              </a:rPr>
              <a:t>Utstyr, tekstiler og avfall håndteres i tråd med rutiner for kontaktsmitteisolering (i infeksjonskontrollprogram)</a:t>
            </a:r>
          </a:p>
          <a:p>
            <a:pPr marL="0" lvl="0" indent="0">
              <a:buClr>
                <a:srgbClr val="EE756A"/>
              </a:buClr>
              <a:buNone/>
            </a:pPr>
            <a:r>
              <a:rPr lang="nb-NO" sz="2400" dirty="0">
                <a:solidFill>
                  <a:srgbClr val="003871"/>
                </a:solidFill>
              </a:rPr>
              <a:t>Før beboer forlater rommet anbefales det</a:t>
            </a:r>
          </a:p>
          <a:p>
            <a:pPr lvl="2">
              <a:buClr>
                <a:srgbClr val="EE756A"/>
              </a:buClr>
            </a:pPr>
            <a:r>
              <a:rPr lang="nb-NO" sz="1800" dirty="0">
                <a:solidFill>
                  <a:srgbClr val="003871"/>
                </a:solidFill>
              </a:rPr>
              <a:t>Rene klær, beboerne gjennomføre håndhygiene, overflater til rullestol/prekestol ol. desinfiseres</a:t>
            </a:r>
          </a:p>
          <a:p>
            <a:pPr marL="0" lvl="0" indent="0">
              <a:buClr>
                <a:srgbClr val="EE756A"/>
              </a:buClr>
              <a:buNone/>
            </a:pPr>
            <a:r>
              <a:rPr lang="nb-NO" sz="2400" dirty="0">
                <a:solidFill>
                  <a:srgbClr val="003871"/>
                </a:solidFill>
              </a:rPr>
              <a:t>Det anbefales</a:t>
            </a:r>
          </a:p>
          <a:p>
            <a:pPr lvl="2">
              <a:buClr>
                <a:srgbClr val="EE756A"/>
              </a:buClr>
            </a:pPr>
            <a:r>
              <a:rPr lang="nb-NO" sz="1800" dirty="0">
                <a:solidFill>
                  <a:srgbClr val="003871"/>
                </a:solidFill>
              </a:rPr>
              <a:t>Daglig rengjøring av rommet, desinfeksjon av </a:t>
            </a:r>
            <a:r>
              <a:rPr lang="nb-NO" sz="1800" dirty="0" smtClean="0">
                <a:solidFill>
                  <a:srgbClr val="003871"/>
                </a:solidFill>
              </a:rPr>
              <a:t>berøringspunkter</a:t>
            </a:r>
          </a:p>
          <a:p>
            <a:pPr lvl="2">
              <a:buClr>
                <a:srgbClr val="EE756A"/>
              </a:buClr>
            </a:pPr>
            <a:r>
              <a:rPr lang="nb-NO" sz="1800" dirty="0">
                <a:solidFill>
                  <a:srgbClr val="003871"/>
                </a:solidFill>
              </a:rPr>
              <a:t>Besøkende behøver ikke bruke beskyttelsesutstyr, men bør utføre håndhygiene før rommet forlates.</a:t>
            </a:r>
            <a:endParaRPr lang="nb-NO" sz="1800" dirty="0">
              <a:solidFill>
                <a:srgbClr val="FF0000"/>
              </a:solidFill>
            </a:endParaRPr>
          </a:p>
          <a:p>
            <a:pPr marL="540108" lvl="2" indent="0">
              <a:buClr>
                <a:srgbClr val="EE756A"/>
              </a:buClr>
              <a:buNone/>
            </a:pPr>
            <a:endParaRPr lang="nb-NO" sz="1800" dirty="0" smtClean="0">
              <a:solidFill>
                <a:srgbClr val="FF0000"/>
              </a:solidFill>
            </a:endParaRPr>
          </a:p>
          <a:p>
            <a:pPr marL="540108" lvl="2" indent="0">
              <a:buClr>
                <a:srgbClr val="EE756A"/>
              </a:buClr>
              <a:buNone/>
            </a:pPr>
            <a:r>
              <a:rPr lang="nb-NO" sz="1800" dirty="0" smtClean="0">
                <a:solidFill>
                  <a:srgbClr val="FF0000"/>
                </a:solidFill>
              </a:rPr>
              <a:t>Ikke </a:t>
            </a:r>
            <a:r>
              <a:rPr lang="nb-NO" sz="1800" dirty="0">
                <a:solidFill>
                  <a:srgbClr val="FF0000"/>
                </a:solidFill>
              </a:rPr>
              <a:t>langvarig isolering!</a:t>
            </a:r>
            <a:endParaRPr lang="nb-NO" dirty="0">
              <a:solidFill>
                <a:srgbClr val="003871"/>
              </a:solidFill>
            </a:endParaRPr>
          </a:p>
          <a:p>
            <a:pPr marL="540108" lvl="2" indent="0">
              <a:buClr>
                <a:srgbClr val="EE756A"/>
              </a:buClr>
              <a:buNone/>
            </a:pPr>
            <a:endParaRPr lang="nb-NO" sz="1800" dirty="0">
              <a:solidFill>
                <a:srgbClr val="003871"/>
              </a:solidFill>
            </a:endParaRPr>
          </a:p>
        </p:txBody>
      </p:sp>
    </p:spTree>
    <p:extLst>
      <p:ext uri="{BB962C8B-B14F-4D97-AF65-F5344CB8AC3E}">
        <p14:creationId xmlns:p14="http://schemas.microsoft.com/office/powerpoint/2010/main" val="35745608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Noen spørsmål fra rådgivningsloggen!</a:t>
            </a:r>
            <a:endParaRPr lang="nb-NO"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normAutofit lnSpcReduction="10000"/>
          </a:bodyPr>
          <a:lstStyle/>
          <a:p>
            <a:pPr marL="457200" indent="-457200">
              <a:buFont typeface="+mj-lt"/>
              <a:buAutoNum type="arabicPeriod"/>
            </a:pPr>
            <a:r>
              <a:rPr lang="nb-NO" dirty="0" smtClean="0"/>
              <a:t>Vi er et sykehjem og har fått en pasient med ESBL i urin. Skal han isoleres?</a:t>
            </a:r>
          </a:p>
          <a:p>
            <a:pPr marL="457200" indent="-457200">
              <a:buFont typeface="+mj-lt"/>
              <a:buAutoNum type="arabicPeriod"/>
            </a:pPr>
            <a:r>
              <a:rPr lang="nb-NO" dirty="0" smtClean="0"/>
              <a:t>En beboer med ESBL og stomi, kan han spise måltider sammen med de andre beboerne?</a:t>
            </a:r>
          </a:p>
          <a:p>
            <a:pPr marL="457200" indent="-457200">
              <a:buFont typeface="+mj-lt"/>
              <a:buAutoNum type="arabicPeriod"/>
            </a:pPr>
            <a:r>
              <a:rPr lang="nb-NO" dirty="0"/>
              <a:t>Oppdaget 2 </a:t>
            </a:r>
            <a:r>
              <a:rPr lang="nb-NO" dirty="0" smtClean="0"/>
              <a:t>beboere </a:t>
            </a:r>
            <a:r>
              <a:rPr lang="nb-NO" dirty="0"/>
              <a:t>med </a:t>
            </a:r>
            <a:r>
              <a:rPr lang="nb-NO" dirty="0" smtClean="0"/>
              <a:t>MRSA. </a:t>
            </a:r>
            <a:r>
              <a:rPr lang="nb-NO" dirty="0"/>
              <a:t>De kan ikke isoleres, begge 2 vandrer </a:t>
            </a:r>
            <a:r>
              <a:rPr lang="nb-NO" dirty="0" smtClean="0"/>
              <a:t>og er </a:t>
            </a:r>
            <a:r>
              <a:rPr lang="nb-NO" dirty="0"/>
              <a:t>på demensavdelingen. Er det noen spesielle tiltak</a:t>
            </a:r>
            <a:r>
              <a:rPr lang="nb-NO" dirty="0" smtClean="0"/>
              <a:t>? </a:t>
            </a:r>
          </a:p>
          <a:p>
            <a:pPr marL="457200" indent="-457200">
              <a:buFont typeface="+mj-lt"/>
              <a:buAutoNum type="arabicPeriod"/>
            </a:pPr>
            <a:r>
              <a:rPr lang="nb-NO" dirty="0" smtClean="0"/>
              <a:t>Beboer </a:t>
            </a:r>
            <a:r>
              <a:rPr lang="nb-NO" dirty="0"/>
              <a:t>på korttid har MRSA i </a:t>
            </a:r>
            <a:r>
              <a:rPr lang="nb-NO" dirty="0" smtClean="0"/>
              <a:t>urin og blodkultur. </a:t>
            </a:r>
            <a:r>
              <a:rPr lang="nb-NO" dirty="0"/>
              <a:t>Han har </a:t>
            </a:r>
            <a:r>
              <a:rPr lang="nb-NO" dirty="0" smtClean="0"/>
              <a:t>kortidskontaktisolasjon</a:t>
            </a:r>
            <a:r>
              <a:rPr lang="nb-NO" dirty="0"/>
              <a:t>. Kan han forlate rommet og gå ut i det frie? Han vil gjerne sitte i sola</a:t>
            </a:r>
            <a:r>
              <a:rPr lang="nb-NO" dirty="0" smtClean="0"/>
              <a:t>.</a:t>
            </a:r>
          </a:p>
          <a:p>
            <a:pPr marL="457200" indent="-457200">
              <a:buFont typeface="+mj-lt"/>
              <a:buAutoNum type="arabicPeriod"/>
            </a:pPr>
            <a:r>
              <a:rPr lang="nb-NO" dirty="0"/>
              <a:t>Sykehjemmet vil snart få overført pasient med MRSA. Beboeren skal bo på enerom. Bør vi følge råd i </a:t>
            </a:r>
            <a:r>
              <a:rPr lang="nb-NO" dirty="0" smtClean="0"/>
              <a:t>MRSA-veilederen, </a:t>
            </a:r>
            <a:r>
              <a:rPr lang="nb-NO" dirty="0"/>
              <a:t>eller må vi følge kommunelegen som sier at beboeren må isoleres</a:t>
            </a:r>
            <a:r>
              <a:rPr lang="nb-NO" dirty="0" smtClean="0"/>
              <a:t>?</a:t>
            </a:r>
          </a:p>
          <a:p>
            <a:pPr marL="457200" indent="-457200">
              <a:buFont typeface="+mj-lt"/>
              <a:buAutoNum type="arabicPeriod"/>
            </a:pPr>
            <a:endParaRPr lang="nb-NO" dirty="0"/>
          </a:p>
        </p:txBody>
      </p:sp>
    </p:spTree>
    <p:extLst>
      <p:ext uri="{BB962C8B-B14F-4D97-AF65-F5344CB8AC3E}">
        <p14:creationId xmlns:p14="http://schemas.microsoft.com/office/powerpoint/2010/main" val="258311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Tiltak ved MRSA hos beboer </a:t>
            </a:r>
            <a:r>
              <a:rPr lang="nb-NO" dirty="0"/>
              <a:t>i sykehjem</a:t>
            </a:r>
          </a:p>
        </p:txBody>
      </p:sp>
      <p:sp>
        <p:nvSpPr>
          <p:cNvPr id="3" name="Plassholder for tekst 2"/>
          <p:cNvSpPr>
            <a:spLocks noGrp="1"/>
          </p:cNvSpPr>
          <p:nvPr>
            <p:ph type="body" sz="quarter" idx="11"/>
          </p:nvPr>
        </p:nvSpPr>
        <p:spPr>
          <a:xfrm>
            <a:off x="1015339" y="1363702"/>
            <a:ext cx="10515600" cy="846642"/>
          </a:xfrm>
        </p:spPr>
        <p:txBody>
          <a:bodyPr/>
          <a:lstStyle/>
          <a:p>
            <a:r>
              <a:rPr lang="nb-NO" dirty="0"/>
              <a:t>Personalet bruker hansker, </a:t>
            </a:r>
            <a:r>
              <a:rPr lang="nb-NO" dirty="0">
                <a:solidFill>
                  <a:srgbClr val="FF0000"/>
                </a:solidFill>
              </a:rPr>
              <a:t>munnbind</a:t>
            </a:r>
            <a:r>
              <a:rPr lang="nb-NO" dirty="0"/>
              <a:t> og stellefrakk ved: </a:t>
            </a:r>
          </a:p>
          <a:p>
            <a:endParaRPr lang="nb-NO" dirty="0"/>
          </a:p>
        </p:txBody>
      </p:sp>
      <p:sp>
        <p:nvSpPr>
          <p:cNvPr id="4" name="Plassholder for tekst 3"/>
          <p:cNvSpPr>
            <a:spLocks noGrp="1"/>
          </p:cNvSpPr>
          <p:nvPr>
            <p:ph type="body" sz="quarter" idx="12"/>
          </p:nvPr>
        </p:nvSpPr>
        <p:spPr/>
        <p:txBody>
          <a:bodyPr>
            <a:normAutofit fontScale="92500" lnSpcReduction="20000"/>
          </a:bodyPr>
          <a:lstStyle/>
          <a:p>
            <a:pPr>
              <a:buClr>
                <a:srgbClr val="EE756A"/>
              </a:buClr>
            </a:pPr>
            <a:r>
              <a:rPr lang="nb-NO" sz="2400" dirty="0">
                <a:solidFill>
                  <a:srgbClr val="003871"/>
                </a:solidFill>
              </a:rPr>
              <a:t>Undersøkelse og behandling, pleie</a:t>
            </a:r>
          </a:p>
          <a:p>
            <a:pPr>
              <a:buClr>
                <a:srgbClr val="EE756A"/>
              </a:buClr>
            </a:pPr>
            <a:r>
              <a:rPr lang="nb-NO" sz="2400" dirty="0">
                <a:solidFill>
                  <a:srgbClr val="003871"/>
                </a:solidFill>
              </a:rPr>
              <a:t>Av- og påkledning</a:t>
            </a:r>
          </a:p>
          <a:p>
            <a:pPr>
              <a:buClr>
                <a:srgbClr val="EE756A"/>
              </a:buClr>
            </a:pPr>
            <a:r>
              <a:rPr lang="nb-NO" sz="2400" dirty="0">
                <a:solidFill>
                  <a:srgbClr val="003871"/>
                </a:solidFill>
              </a:rPr>
              <a:t>Sengereiing og håndtering av brukte tekstiler </a:t>
            </a:r>
          </a:p>
          <a:p>
            <a:pPr>
              <a:buClr>
                <a:srgbClr val="EE756A"/>
              </a:buClr>
            </a:pPr>
            <a:r>
              <a:rPr lang="nb-NO" sz="2400" dirty="0">
                <a:solidFill>
                  <a:srgbClr val="003871"/>
                </a:solidFill>
              </a:rPr>
              <a:t>Rengjøring</a:t>
            </a:r>
          </a:p>
          <a:p>
            <a:pPr lvl="1">
              <a:buClr>
                <a:srgbClr val="EE756A"/>
              </a:buClr>
            </a:pPr>
            <a:r>
              <a:rPr lang="nb-NO" sz="2000" dirty="0">
                <a:solidFill>
                  <a:srgbClr val="003871"/>
                </a:solidFill>
              </a:rPr>
              <a:t>Rengjøringsutstyr benyttes bare hos den aktuelle </a:t>
            </a:r>
            <a:r>
              <a:rPr lang="nb-NO" sz="2000" dirty="0" smtClean="0">
                <a:solidFill>
                  <a:srgbClr val="003871"/>
                </a:solidFill>
              </a:rPr>
              <a:t>beboer</a:t>
            </a:r>
          </a:p>
          <a:p>
            <a:pPr marL="360072" lvl="1" indent="0">
              <a:buClr>
                <a:srgbClr val="EE756A"/>
              </a:buClr>
              <a:buNone/>
            </a:pPr>
            <a:endParaRPr lang="nb-NO" sz="2000" dirty="0">
              <a:solidFill>
                <a:srgbClr val="003871"/>
              </a:solidFill>
            </a:endParaRPr>
          </a:p>
          <a:p>
            <a:pPr marL="360072" lvl="1" indent="0">
              <a:buClr>
                <a:srgbClr val="EE756A"/>
              </a:buClr>
              <a:buNone/>
            </a:pPr>
            <a:r>
              <a:rPr lang="nb-NO" sz="2400" b="1" dirty="0">
                <a:solidFill>
                  <a:srgbClr val="FF0000"/>
                </a:solidFill>
              </a:rPr>
              <a:t>= altså «Basale smittevernrutiner»</a:t>
            </a:r>
          </a:p>
          <a:p>
            <a:pPr marL="360072" lvl="1" indent="0">
              <a:buClr>
                <a:srgbClr val="EE756A"/>
              </a:buClr>
              <a:buNone/>
            </a:pPr>
            <a:r>
              <a:rPr lang="nb-NO" sz="2400" dirty="0" smtClean="0">
                <a:solidFill>
                  <a:srgbClr val="003871"/>
                </a:solidFill>
              </a:rPr>
              <a:t/>
            </a:r>
            <a:br>
              <a:rPr lang="nb-NO" sz="2400" dirty="0" smtClean="0">
                <a:solidFill>
                  <a:srgbClr val="003871"/>
                </a:solidFill>
              </a:rPr>
            </a:br>
            <a:endParaRPr lang="nb-NO" sz="2400" dirty="0">
              <a:solidFill>
                <a:srgbClr val="003871"/>
              </a:solidFill>
            </a:endParaRPr>
          </a:p>
          <a:p>
            <a:pPr marL="0" indent="0">
              <a:buClr>
                <a:srgbClr val="EE756A"/>
              </a:buClr>
              <a:buFontTx/>
              <a:buNone/>
            </a:pPr>
            <a:r>
              <a:rPr lang="nb-NO" sz="2800" b="1" dirty="0">
                <a:solidFill>
                  <a:srgbClr val="003871"/>
                </a:solidFill>
              </a:rPr>
              <a:t>Besøkende trenger ikke beskyttelsesutstyr men oppfordres å gjennomføre håndhygiene etter </a:t>
            </a:r>
            <a:r>
              <a:rPr lang="nb-NO" sz="2800" b="1" dirty="0" smtClean="0">
                <a:solidFill>
                  <a:srgbClr val="003871"/>
                </a:solidFill>
              </a:rPr>
              <a:t>besøk!</a:t>
            </a:r>
            <a:endParaRPr lang="nb-NO" sz="2800" b="1" dirty="0">
              <a:solidFill>
                <a:srgbClr val="003871"/>
              </a:solidFill>
            </a:endParaRPr>
          </a:p>
          <a:p>
            <a:endParaRPr lang="nb-NO" dirty="0"/>
          </a:p>
        </p:txBody>
      </p:sp>
    </p:spTree>
    <p:extLst>
      <p:ext uri="{BB962C8B-B14F-4D97-AF65-F5344CB8AC3E}">
        <p14:creationId xmlns:p14="http://schemas.microsoft.com/office/powerpoint/2010/main" val="215831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a:t>
            </a:r>
            <a:r>
              <a:rPr lang="nb-NO" dirty="0" smtClean="0"/>
              <a:t>brukeren i hjemmetjenesten</a:t>
            </a:r>
            <a:endParaRPr lang="nb-NO"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pPr lvl="0">
              <a:buClr>
                <a:srgbClr val="EE756A"/>
              </a:buClr>
            </a:pPr>
            <a:r>
              <a:rPr lang="nb-NO" sz="2400" dirty="0">
                <a:solidFill>
                  <a:srgbClr val="003871"/>
                </a:solidFill>
              </a:rPr>
              <a:t>Eventuelle sår skal være tildekket </a:t>
            </a:r>
          </a:p>
          <a:p>
            <a:pPr lvl="0">
              <a:buClr>
                <a:srgbClr val="EE756A"/>
              </a:buClr>
            </a:pPr>
            <a:r>
              <a:rPr lang="nb-NO" sz="2400" dirty="0">
                <a:solidFill>
                  <a:srgbClr val="003871"/>
                </a:solidFill>
              </a:rPr>
              <a:t>Påpek viktigheten av håndhygiene ovenfor brukeren</a:t>
            </a:r>
          </a:p>
          <a:p>
            <a:pPr lvl="0">
              <a:buClr>
                <a:srgbClr val="EE756A"/>
              </a:buClr>
            </a:pPr>
            <a:r>
              <a:rPr lang="nb-NO" sz="2400" dirty="0">
                <a:solidFill>
                  <a:srgbClr val="003871"/>
                </a:solidFill>
              </a:rPr>
              <a:t>Brukeren kan bevege seg utenfor hjemmet uten ytterligere tiltak</a:t>
            </a:r>
          </a:p>
          <a:p>
            <a:pPr>
              <a:buClr>
                <a:srgbClr val="EE756A"/>
              </a:buClr>
            </a:pPr>
            <a:r>
              <a:rPr lang="nb-NO" sz="2400" b="1" dirty="0">
                <a:solidFill>
                  <a:srgbClr val="003871"/>
                </a:solidFill>
              </a:rPr>
              <a:t>Ved kontakt med helsetjenesten oppfordres brukeren til å gi informasjon om tidligere påvisning av MRSA</a:t>
            </a:r>
          </a:p>
          <a:p>
            <a:pPr>
              <a:buClr>
                <a:srgbClr val="EE756A"/>
              </a:buClr>
            </a:pPr>
            <a:r>
              <a:rPr lang="nb-NO" sz="2400" dirty="0">
                <a:solidFill>
                  <a:srgbClr val="003871"/>
                </a:solidFill>
              </a:rPr>
              <a:t>Ved behov for ambulansetransport informeres AMK-sentralen på forhånd om mulig MRSA-smitte</a:t>
            </a:r>
          </a:p>
          <a:p>
            <a:endParaRPr lang="nb-NO" dirty="0"/>
          </a:p>
        </p:txBody>
      </p:sp>
    </p:spTree>
    <p:extLst>
      <p:ext uri="{BB962C8B-B14F-4D97-AF65-F5344CB8AC3E}">
        <p14:creationId xmlns:p14="http://schemas.microsoft.com/office/powerpoint/2010/main" val="40671817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i brukerens hjem</a:t>
            </a:r>
          </a:p>
        </p:txBody>
      </p:sp>
      <p:sp>
        <p:nvSpPr>
          <p:cNvPr id="3" name="Plassholder for tekst 2"/>
          <p:cNvSpPr>
            <a:spLocks noGrp="1"/>
          </p:cNvSpPr>
          <p:nvPr>
            <p:ph type="body" sz="quarter" idx="11"/>
          </p:nvPr>
        </p:nvSpPr>
        <p:spPr/>
        <p:txBody>
          <a:bodyPr/>
          <a:lstStyle/>
          <a:p>
            <a:r>
              <a:rPr lang="nb-NO" dirty="0"/>
              <a:t>Personalet bruker hansker, munnbind og </a:t>
            </a:r>
            <a:r>
              <a:rPr lang="nb-NO" b="1" dirty="0"/>
              <a:t>stellefrakk</a:t>
            </a:r>
            <a:r>
              <a:rPr lang="nb-NO" dirty="0"/>
              <a:t> ved: </a:t>
            </a:r>
          </a:p>
        </p:txBody>
      </p:sp>
      <p:sp>
        <p:nvSpPr>
          <p:cNvPr id="4" name="Plassholder for tekst 3"/>
          <p:cNvSpPr>
            <a:spLocks noGrp="1"/>
          </p:cNvSpPr>
          <p:nvPr>
            <p:ph type="body" sz="quarter" idx="12"/>
          </p:nvPr>
        </p:nvSpPr>
        <p:spPr>
          <a:xfrm>
            <a:off x="836579" y="2177396"/>
            <a:ext cx="10694480" cy="4369319"/>
          </a:xfrm>
        </p:spPr>
        <p:txBody>
          <a:bodyPr>
            <a:normAutofit fontScale="92500" lnSpcReduction="20000"/>
          </a:bodyPr>
          <a:lstStyle/>
          <a:p>
            <a:pPr lvl="0">
              <a:buClr>
                <a:srgbClr val="EE756A"/>
              </a:buClr>
            </a:pPr>
            <a:r>
              <a:rPr lang="nb-NO" sz="2400" dirty="0">
                <a:solidFill>
                  <a:srgbClr val="003871"/>
                </a:solidFill>
              </a:rPr>
              <a:t>undersøkelse og behandling, </a:t>
            </a:r>
            <a:r>
              <a:rPr lang="nb-NO" sz="2400" dirty="0" smtClean="0">
                <a:solidFill>
                  <a:srgbClr val="003871"/>
                </a:solidFill>
              </a:rPr>
              <a:t>pleie og sårstell</a:t>
            </a:r>
            <a:endParaRPr lang="nb-NO" sz="2400" dirty="0">
              <a:solidFill>
                <a:srgbClr val="003871"/>
              </a:solidFill>
            </a:endParaRPr>
          </a:p>
          <a:p>
            <a:pPr lvl="0">
              <a:buClr>
                <a:srgbClr val="EE756A"/>
              </a:buClr>
            </a:pPr>
            <a:r>
              <a:rPr lang="nb-NO" sz="2400" dirty="0">
                <a:solidFill>
                  <a:srgbClr val="003871"/>
                </a:solidFill>
              </a:rPr>
              <a:t>av- og påkledning</a:t>
            </a:r>
          </a:p>
          <a:p>
            <a:pPr lvl="0">
              <a:buClr>
                <a:srgbClr val="EE756A"/>
              </a:buClr>
            </a:pPr>
            <a:r>
              <a:rPr lang="nb-NO" sz="2400" dirty="0">
                <a:solidFill>
                  <a:srgbClr val="003871"/>
                </a:solidFill>
              </a:rPr>
              <a:t>sengereiing og håndtering av brukte tekstiler </a:t>
            </a:r>
            <a:r>
              <a:rPr lang="nb-NO" sz="2400" dirty="0" smtClean="0">
                <a:solidFill>
                  <a:srgbClr val="003871"/>
                </a:solidFill>
              </a:rPr>
              <a:t/>
            </a:r>
            <a:br>
              <a:rPr lang="nb-NO" sz="2400" dirty="0" smtClean="0">
                <a:solidFill>
                  <a:srgbClr val="003871"/>
                </a:solidFill>
              </a:rPr>
            </a:br>
            <a:endParaRPr lang="nb-NO" sz="2400" dirty="0" smtClean="0">
              <a:solidFill>
                <a:srgbClr val="003871"/>
              </a:solidFill>
            </a:endParaRPr>
          </a:p>
          <a:p>
            <a:pPr marL="0" indent="0">
              <a:buClr>
                <a:srgbClr val="EE756A"/>
              </a:buClr>
              <a:buNone/>
            </a:pPr>
            <a:r>
              <a:rPr lang="nb-NO" sz="2400" b="1" dirty="0">
                <a:solidFill>
                  <a:srgbClr val="FF0000"/>
                </a:solidFill>
              </a:rPr>
              <a:t>= altså «Basale smittevernrutiner»</a:t>
            </a:r>
          </a:p>
          <a:p>
            <a:pPr marL="0" lvl="0" indent="0">
              <a:buClr>
                <a:srgbClr val="EE756A"/>
              </a:buClr>
              <a:buNone/>
            </a:pPr>
            <a:endParaRPr lang="nb-NO" sz="2400" dirty="0" smtClean="0">
              <a:solidFill>
                <a:srgbClr val="003871"/>
              </a:solidFill>
            </a:endParaRPr>
          </a:p>
          <a:p>
            <a:pPr lvl="0">
              <a:buClr>
                <a:srgbClr val="EE756A"/>
              </a:buClr>
            </a:pPr>
            <a:r>
              <a:rPr lang="nb-NO" sz="2400" dirty="0" smtClean="0">
                <a:solidFill>
                  <a:srgbClr val="003871"/>
                </a:solidFill>
              </a:rPr>
              <a:t>Avfall</a:t>
            </a:r>
          </a:p>
          <a:p>
            <a:pPr lvl="1">
              <a:buClr>
                <a:srgbClr val="EE756A"/>
              </a:buClr>
            </a:pPr>
            <a:r>
              <a:rPr lang="nb-NO" sz="1800" dirty="0" smtClean="0">
                <a:solidFill>
                  <a:srgbClr val="003871"/>
                </a:solidFill>
              </a:rPr>
              <a:t>Munnbind, stellefrakk og hansker kastes i en søppelpose knyttes igjen og kastes i vanlig husholdningsavfall</a:t>
            </a:r>
          </a:p>
          <a:p>
            <a:pPr lvl="1">
              <a:buClr>
                <a:srgbClr val="EE756A"/>
              </a:buClr>
            </a:pPr>
            <a:r>
              <a:rPr lang="nb-NO" sz="1800" dirty="0" smtClean="0">
                <a:solidFill>
                  <a:srgbClr val="003871"/>
                </a:solidFill>
              </a:rPr>
              <a:t>Bare hvis det er flytende, dryppende væske trenger man å kaste det i gule boks</a:t>
            </a:r>
          </a:p>
          <a:p>
            <a:pPr lvl="1">
              <a:buClr>
                <a:srgbClr val="EE756A"/>
              </a:buClr>
            </a:pPr>
            <a:r>
              <a:rPr lang="nb-NO" sz="1800" dirty="0" smtClean="0">
                <a:solidFill>
                  <a:srgbClr val="003871"/>
                </a:solidFill>
              </a:rPr>
              <a:t>Stikkende, kjærende avfall samles fortsatt i gule boks</a:t>
            </a:r>
            <a:br>
              <a:rPr lang="nb-NO" sz="1800" dirty="0" smtClean="0">
                <a:solidFill>
                  <a:srgbClr val="003871"/>
                </a:solidFill>
              </a:rPr>
            </a:br>
            <a:endParaRPr lang="nb-NO" sz="1800" dirty="0">
              <a:solidFill>
                <a:srgbClr val="003871"/>
              </a:solidFill>
            </a:endParaRPr>
          </a:p>
          <a:p>
            <a:pPr lvl="0">
              <a:buClr>
                <a:srgbClr val="EE756A"/>
              </a:buClr>
            </a:pPr>
            <a:r>
              <a:rPr lang="nb-NO" sz="2400" dirty="0">
                <a:solidFill>
                  <a:srgbClr val="003871"/>
                </a:solidFill>
              </a:rPr>
              <a:t>Rengjøring</a:t>
            </a:r>
          </a:p>
          <a:p>
            <a:pPr lvl="1">
              <a:buClr>
                <a:srgbClr val="EE756A"/>
              </a:buClr>
            </a:pPr>
            <a:r>
              <a:rPr lang="nb-NO" sz="2000" dirty="0">
                <a:solidFill>
                  <a:srgbClr val="003871"/>
                </a:solidFill>
              </a:rPr>
              <a:t>Brukerens hjem rengjøres på vanlig måte</a:t>
            </a:r>
          </a:p>
          <a:p>
            <a:pPr lvl="1">
              <a:buClr>
                <a:srgbClr val="EE756A"/>
              </a:buClr>
            </a:pPr>
            <a:r>
              <a:rPr lang="nb-NO" sz="2000" dirty="0">
                <a:solidFill>
                  <a:srgbClr val="003871"/>
                </a:solidFill>
              </a:rPr>
              <a:t>Rengjøringsutstyr benyttes bare hos den aktuelle brukeren</a:t>
            </a:r>
          </a:p>
          <a:p>
            <a:endParaRPr lang="nb-NO" dirty="0"/>
          </a:p>
        </p:txBody>
      </p:sp>
    </p:spTree>
    <p:extLst>
      <p:ext uri="{BB962C8B-B14F-4D97-AF65-F5344CB8AC3E}">
        <p14:creationId xmlns:p14="http://schemas.microsoft.com/office/powerpoint/2010/main" val="39371513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overfor personalet</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pPr>
              <a:buClr>
                <a:srgbClr val="EE756A"/>
              </a:buClr>
            </a:pPr>
            <a:r>
              <a:rPr lang="nb-NO" sz="2400" dirty="0">
                <a:solidFill>
                  <a:srgbClr val="003871"/>
                </a:solidFill>
              </a:rPr>
              <a:t>Hjemmesykepleiens ledelse skal sørge for at alt personale som vil komme i direkte kontakt med en bruker med mulig eller påvist MRSA, får nødvendig informasjon om smitteverntiltak</a:t>
            </a:r>
          </a:p>
          <a:p>
            <a:pPr>
              <a:buClr>
                <a:srgbClr val="EE756A"/>
              </a:buClr>
            </a:pPr>
            <a:r>
              <a:rPr lang="nb-NO" sz="2400" dirty="0">
                <a:solidFill>
                  <a:srgbClr val="003871"/>
                </a:solidFill>
              </a:rPr>
              <a:t>Færrest mulig av personalet har kontakt med brukeren</a:t>
            </a:r>
          </a:p>
          <a:p>
            <a:pPr>
              <a:buClr>
                <a:srgbClr val="EE756A"/>
              </a:buClr>
            </a:pPr>
            <a:r>
              <a:rPr lang="nb-NO" sz="2400" dirty="0">
                <a:solidFill>
                  <a:srgbClr val="003871"/>
                </a:solidFill>
              </a:rPr>
              <a:t>Personale med individuelle risikofaktorer for bærerskap bør unngå å arbeide med MRSA-positive</a:t>
            </a:r>
          </a:p>
          <a:p>
            <a:endParaRPr lang="nb-NO" dirty="0"/>
          </a:p>
        </p:txBody>
      </p:sp>
    </p:spTree>
    <p:extLst>
      <p:ext uri="{BB962C8B-B14F-4D97-AF65-F5344CB8AC3E}">
        <p14:creationId xmlns:p14="http://schemas.microsoft.com/office/powerpoint/2010/main" val="42002854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664797"/>
          </a:xfrm>
        </p:spPr>
        <p:txBody>
          <a:bodyPr/>
          <a:lstStyle/>
          <a:p>
            <a:r>
              <a:rPr lang="nb-NO" sz="4800" dirty="0"/>
              <a:t>Anbefalte tiltak i landbruket</a:t>
            </a:r>
            <a:endParaRPr lang="nb-NO" dirty="0"/>
          </a:p>
        </p:txBody>
      </p:sp>
      <p:sp>
        <p:nvSpPr>
          <p:cNvPr id="3" name="Plassholder for tekst 2"/>
          <p:cNvSpPr>
            <a:spLocks noGrp="1"/>
          </p:cNvSpPr>
          <p:nvPr>
            <p:ph type="body" sz="quarter" idx="11"/>
          </p:nvPr>
        </p:nvSpPr>
        <p:spPr>
          <a:xfrm>
            <a:off x="1015339" y="1363702"/>
            <a:ext cx="10515600" cy="430887"/>
          </a:xfrm>
        </p:spPr>
        <p:txBody>
          <a:bodyPr/>
          <a:lstStyle/>
          <a:p>
            <a:r>
              <a:rPr lang="nb-NO" sz="2800" b="1" dirty="0" smtClean="0">
                <a:solidFill>
                  <a:srgbClr val="154987"/>
                </a:solidFill>
                <a:latin typeface="Arial" pitchFamily="34" charset="0"/>
              </a:rPr>
              <a:t>LA-MRSA</a:t>
            </a:r>
            <a:endParaRPr lang="nb-NO" sz="2800" b="1" dirty="0">
              <a:solidFill>
                <a:srgbClr val="154987"/>
              </a:solidFill>
              <a:latin typeface="Arial" pitchFamily="34" charset="0"/>
            </a:endParaRPr>
          </a:p>
        </p:txBody>
      </p:sp>
      <p:sp>
        <p:nvSpPr>
          <p:cNvPr id="4" name="Plassholder for tekst 3"/>
          <p:cNvSpPr>
            <a:spLocks noGrp="1"/>
          </p:cNvSpPr>
          <p:nvPr>
            <p:ph type="body" sz="quarter" idx="12"/>
          </p:nvPr>
        </p:nvSpPr>
        <p:spPr>
          <a:xfrm>
            <a:off x="1015339" y="2136206"/>
            <a:ext cx="10515600" cy="3641147"/>
          </a:xfrm>
        </p:spPr>
        <p:txBody>
          <a:bodyPr>
            <a:normAutofit/>
          </a:bodyPr>
          <a:lstStyle/>
          <a:p>
            <a:pPr marL="0" indent="0" defTabSz="914400">
              <a:spcBef>
                <a:spcPct val="20000"/>
              </a:spcBef>
              <a:buNone/>
              <a:tabLst>
                <a:tab pos="179388" algn="l"/>
              </a:tabLst>
            </a:pPr>
            <a:endParaRPr lang="nb-NO" sz="2400" dirty="0">
              <a:solidFill>
                <a:srgbClr val="154987"/>
              </a:solidFill>
              <a:latin typeface="Arial" pitchFamily="34" charset="0"/>
            </a:endParaRPr>
          </a:p>
          <a:p>
            <a:pPr marL="0" indent="0" defTabSz="914400">
              <a:spcBef>
                <a:spcPct val="20000"/>
              </a:spcBef>
              <a:buNone/>
              <a:tabLst>
                <a:tab pos="179388" algn="l"/>
              </a:tabLst>
            </a:pPr>
            <a:r>
              <a:rPr lang="nb-NO" sz="2400" dirty="0">
                <a:solidFill>
                  <a:srgbClr val="154987"/>
                </a:solidFill>
                <a:latin typeface="Arial" pitchFamily="34" charset="0"/>
              </a:rPr>
              <a:t>Forebygge </a:t>
            </a:r>
            <a:r>
              <a:rPr lang="nb-NO" sz="2400" dirty="0" smtClean="0">
                <a:solidFill>
                  <a:srgbClr val="154987"/>
                </a:solidFill>
                <a:latin typeface="Arial" pitchFamily="34" charset="0"/>
              </a:rPr>
              <a:t>introduksjon:</a:t>
            </a:r>
          </a:p>
          <a:p>
            <a:pPr lvl="1" defTabSz="914400">
              <a:spcBef>
                <a:spcPct val="20000"/>
              </a:spcBef>
              <a:buFont typeface="Arial" panose="020B0604020202020204" pitchFamily="34" charset="0"/>
              <a:buChar char="•"/>
              <a:tabLst>
                <a:tab pos="179388" algn="l"/>
              </a:tabLst>
            </a:pPr>
            <a:r>
              <a:rPr lang="nb-NO" sz="1800" dirty="0" smtClean="0">
                <a:solidFill>
                  <a:srgbClr val="154987"/>
                </a:solidFill>
                <a:latin typeface="Arial" pitchFamily="34" charset="0"/>
              </a:rPr>
              <a:t>Forhåndsundersøkelse </a:t>
            </a:r>
            <a:r>
              <a:rPr lang="nb-NO" sz="1800" dirty="0">
                <a:solidFill>
                  <a:srgbClr val="154987"/>
                </a:solidFill>
                <a:latin typeface="Arial" pitchFamily="34" charset="0"/>
              </a:rPr>
              <a:t>før arbeid i svinebesetninger</a:t>
            </a:r>
          </a:p>
          <a:p>
            <a:pPr defTabSz="914400">
              <a:spcBef>
                <a:spcPct val="20000"/>
              </a:spcBef>
              <a:tabLst>
                <a:tab pos="179388" algn="l"/>
              </a:tabLst>
            </a:pPr>
            <a:endParaRPr lang="nb-NO" sz="2400" dirty="0">
              <a:solidFill>
                <a:srgbClr val="154987"/>
              </a:solidFill>
              <a:latin typeface="Arial" pitchFamily="34" charset="0"/>
            </a:endParaRPr>
          </a:p>
          <a:p>
            <a:pPr marL="0" indent="0" defTabSz="914400">
              <a:spcBef>
                <a:spcPct val="20000"/>
              </a:spcBef>
              <a:buNone/>
              <a:tabLst>
                <a:tab pos="179388" algn="l"/>
              </a:tabLst>
            </a:pPr>
            <a:r>
              <a:rPr lang="nb-NO" sz="2400" dirty="0">
                <a:solidFill>
                  <a:srgbClr val="154987"/>
                </a:solidFill>
                <a:latin typeface="Arial" pitchFamily="34" charset="0"/>
              </a:rPr>
              <a:t>Stoppe pågående </a:t>
            </a:r>
            <a:r>
              <a:rPr lang="nb-NO" sz="2400" dirty="0" smtClean="0">
                <a:solidFill>
                  <a:srgbClr val="154987"/>
                </a:solidFill>
                <a:latin typeface="Arial" pitchFamily="34" charset="0"/>
              </a:rPr>
              <a:t>spredning:</a:t>
            </a:r>
          </a:p>
          <a:p>
            <a:pPr lvl="1" defTabSz="914400">
              <a:spcBef>
                <a:spcPct val="20000"/>
              </a:spcBef>
              <a:buFont typeface="Arial" panose="020B0604020202020204" pitchFamily="34" charset="0"/>
              <a:buChar char="•"/>
              <a:tabLst>
                <a:tab pos="179388" algn="l"/>
              </a:tabLst>
            </a:pPr>
            <a:r>
              <a:rPr lang="nb-NO" sz="1800" dirty="0" smtClean="0">
                <a:solidFill>
                  <a:srgbClr val="154987"/>
                </a:solidFill>
                <a:latin typeface="Arial" pitchFamily="34" charset="0"/>
              </a:rPr>
              <a:t>Utslakting </a:t>
            </a:r>
            <a:r>
              <a:rPr lang="nb-NO" sz="1800" dirty="0">
                <a:solidFill>
                  <a:srgbClr val="154987"/>
                </a:solidFill>
                <a:latin typeface="Arial" pitchFamily="34" charset="0"/>
              </a:rPr>
              <a:t>av smittede besetninger</a:t>
            </a:r>
          </a:p>
          <a:p>
            <a:pPr lvl="1" defTabSz="914400">
              <a:spcBef>
                <a:spcPct val="20000"/>
              </a:spcBef>
              <a:buFont typeface="Arial" panose="020B0604020202020204" pitchFamily="34" charset="0"/>
              <a:buChar char="•"/>
              <a:tabLst>
                <a:tab pos="179388" algn="l"/>
              </a:tabLst>
            </a:pPr>
            <a:r>
              <a:rPr lang="nb-NO" sz="1800" dirty="0">
                <a:solidFill>
                  <a:srgbClr val="154987"/>
                </a:solidFill>
                <a:latin typeface="Arial" pitchFamily="34" charset="0"/>
              </a:rPr>
              <a:t>Vask og desinfeksjon av bygninger</a:t>
            </a:r>
          </a:p>
          <a:p>
            <a:pPr lvl="1" defTabSz="914400">
              <a:spcBef>
                <a:spcPct val="20000"/>
              </a:spcBef>
              <a:buFont typeface="Arial" panose="020B0604020202020204" pitchFamily="34" charset="0"/>
              <a:buChar char="•"/>
              <a:tabLst>
                <a:tab pos="179388" algn="l"/>
              </a:tabLst>
            </a:pPr>
            <a:r>
              <a:rPr lang="nb-NO" sz="1800" dirty="0" err="1">
                <a:solidFill>
                  <a:srgbClr val="154987"/>
                </a:solidFill>
                <a:latin typeface="Arial" pitchFamily="34" charset="0"/>
              </a:rPr>
              <a:t>Bærerskapsbehandling</a:t>
            </a:r>
            <a:r>
              <a:rPr lang="nb-NO" sz="1800" dirty="0">
                <a:solidFill>
                  <a:srgbClr val="154987"/>
                </a:solidFill>
                <a:latin typeface="Arial" pitchFamily="34" charset="0"/>
              </a:rPr>
              <a:t> av smittede personer</a:t>
            </a:r>
          </a:p>
          <a:p>
            <a:pPr lvl="1" defTabSz="914400">
              <a:spcBef>
                <a:spcPct val="20000"/>
              </a:spcBef>
              <a:buFont typeface="Arial" panose="020B0604020202020204" pitchFamily="34" charset="0"/>
              <a:buChar char="•"/>
              <a:tabLst>
                <a:tab pos="179388" algn="l"/>
              </a:tabLst>
            </a:pPr>
            <a:r>
              <a:rPr lang="nb-NO" sz="1800" dirty="0" err="1">
                <a:solidFill>
                  <a:srgbClr val="154987"/>
                </a:solidFill>
                <a:latin typeface="Arial" pitchFamily="34" charset="0"/>
              </a:rPr>
              <a:t>Tomtid</a:t>
            </a:r>
            <a:r>
              <a:rPr lang="nb-NO" sz="1800" dirty="0">
                <a:solidFill>
                  <a:srgbClr val="154987"/>
                </a:solidFill>
                <a:latin typeface="Arial" pitchFamily="34" charset="0"/>
              </a:rPr>
              <a:t> av fjøs før innsett av ny besetning</a:t>
            </a:r>
          </a:p>
          <a:p>
            <a:endParaRPr lang="nb-NO"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71"/>
          <a:stretch/>
        </p:blipFill>
        <p:spPr bwMode="auto">
          <a:xfrm>
            <a:off x="8690919" y="4434464"/>
            <a:ext cx="2306185" cy="21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722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ESBL/VRE</a:t>
            </a:r>
          </a:p>
        </p:txBody>
      </p:sp>
      <p:sp>
        <p:nvSpPr>
          <p:cNvPr id="3" name="Plassholder for tekst 2"/>
          <p:cNvSpPr>
            <a:spLocks noGrp="1"/>
          </p:cNvSpPr>
          <p:nvPr>
            <p:ph type="body" sz="quarter" idx="11"/>
          </p:nvPr>
        </p:nvSpPr>
        <p:spPr>
          <a:xfrm>
            <a:off x="1015339" y="1363702"/>
            <a:ext cx="10515600" cy="1269963"/>
          </a:xfrm>
        </p:spPr>
        <p:txBody>
          <a:bodyPr/>
          <a:lstStyle/>
          <a:p>
            <a:pPr algn="ctr"/>
            <a:r>
              <a:rPr lang="nb-NO" altLang="nb-NO" dirty="0">
                <a:solidFill>
                  <a:srgbClr val="800000"/>
                </a:solidFill>
                <a:latin typeface="Arial Unicode MS" pitchFamily="34" charset="-128"/>
              </a:rPr>
              <a:t>Mål: ESBL og VRE skal ikke etablere seg og bli en fast del av bakteriefloraen ved norske sykehus og sykehjem</a:t>
            </a:r>
            <a:endParaRPr lang="nb-NO" altLang="nb-NO" dirty="0">
              <a:solidFill>
                <a:srgbClr val="154987"/>
              </a:solidFill>
              <a:latin typeface="Arial Unicode MS" pitchFamily="34" charset="-128"/>
            </a:endParaRPr>
          </a:p>
          <a:p>
            <a:endParaRPr lang="nb-NO" dirty="0"/>
          </a:p>
        </p:txBody>
      </p:sp>
      <p:pic>
        <p:nvPicPr>
          <p:cNvPr id="5" name="Picture 4" descr="ecol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81514" y="2633665"/>
            <a:ext cx="2983250" cy="24134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25235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Hva er ESBL</a:t>
            </a:r>
            <a:endParaRPr lang="nb-NO" dirty="0"/>
          </a:p>
        </p:txBody>
      </p:sp>
      <p:sp>
        <p:nvSpPr>
          <p:cNvPr id="3" name="Plassholder for tekst 2"/>
          <p:cNvSpPr>
            <a:spLocks noGrp="1"/>
          </p:cNvSpPr>
          <p:nvPr>
            <p:ph type="body" sz="quarter" idx="11"/>
          </p:nvPr>
        </p:nvSpPr>
        <p:spPr>
          <a:xfrm>
            <a:off x="1015339" y="1363702"/>
            <a:ext cx="10515600" cy="430887"/>
          </a:xfrm>
        </p:spPr>
        <p:txBody>
          <a:bodyPr/>
          <a:lstStyle/>
          <a:p>
            <a:pPr algn="ctr"/>
            <a:r>
              <a:rPr lang="nb-NO" altLang="nb-NO" sz="2800" b="1" dirty="0" err="1" smtClean="0">
                <a:solidFill>
                  <a:srgbClr val="004F91"/>
                </a:solidFill>
                <a:latin typeface="Calibri" panose="020F0502020204030204" pitchFamily="34" charset="0"/>
              </a:rPr>
              <a:t>Ekstendet</a:t>
            </a:r>
            <a:r>
              <a:rPr lang="nb-NO" altLang="nb-NO" sz="2800" b="1" dirty="0" smtClean="0">
                <a:solidFill>
                  <a:srgbClr val="004F91"/>
                </a:solidFill>
                <a:latin typeface="Calibri" panose="020F0502020204030204" pitchFamily="34" charset="0"/>
              </a:rPr>
              <a:t> Spectrum </a:t>
            </a:r>
            <a:r>
              <a:rPr lang="nb-NO" altLang="nb-NO" sz="2800" b="1" dirty="0" err="1" smtClean="0">
                <a:solidFill>
                  <a:srgbClr val="004F91"/>
                </a:solidFill>
                <a:latin typeface="Calibri" panose="020F0502020204030204" pitchFamily="34" charset="0"/>
              </a:rPr>
              <a:t>Betalaktamase</a:t>
            </a:r>
            <a:r>
              <a:rPr lang="nb-NO" altLang="nb-NO" sz="2800" b="1" dirty="0" smtClean="0">
                <a:solidFill>
                  <a:srgbClr val="004F91"/>
                </a:solidFill>
                <a:latin typeface="Calibri" panose="020F0502020204030204" pitchFamily="34" charset="0"/>
              </a:rPr>
              <a:t> produsing...</a:t>
            </a:r>
            <a:endParaRPr lang="nb-NO" dirty="0"/>
          </a:p>
        </p:txBody>
      </p:sp>
      <p:sp>
        <p:nvSpPr>
          <p:cNvPr id="4" name="Plassholder for tekst 3"/>
          <p:cNvSpPr>
            <a:spLocks noGrp="1"/>
          </p:cNvSpPr>
          <p:nvPr>
            <p:ph type="body" sz="quarter" idx="12"/>
          </p:nvPr>
        </p:nvSpPr>
        <p:spPr/>
        <p:txBody>
          <a:bodyPr>
            <a:normAutofit/>
          </a:bodyPr>
          <a:lstStyle/>
          <a:p>
            <a:r>
              <a:rPr lang="nb-NO" altLang="nb-NO" sz="2400" dirty="0">
                <a:solidFill>
                  <a:srgbClr val="003871"/>
                </a:solidFill>
              </a:rPr>
              <a:t>Enzymer som produseres i tarmbakterier og bryter ned vanlige antibiotika</a:t>
            </a:r>
            <a:br>
              <a:rPr lang="nb-NO" altLang="nb-NO" sz="2400" dirty="0">
                <a:solidFill>
                  <a:srgbClr val="003871"/>
                </a:solidFill>
              </a:rPr>
            </a:br>
            <a:r>
              <a:rPr lang="nb-NO" altLang="nb-NO" sz="2400" dirty="0">
                <a:solidFill>
                  <a:srgbClr val="003871"/>
                </a:solidFill>
              </a:rPr>
              <a:t> </a:t>
            </a:r>
          </a:p>
          <a:p>
            <a:r>
              <a:rPr lang="nb-NO" altLang="nb-NO" sz="2400" dirty="0">
                <a:solidFill>
                  <a:srgbClr val="003871"/>
                </a:solidFill>
              </a:rPr>
              <a:t>ESBL er ikke farlig i seg selv, men dersom du får en infeksjon med slike bakterier vil behandlingen kreve andre typer antibiotika</a:t>
            </a:r>
            <a:br>
              <a:rPr lang="nb-NO" altLang="nb-NO" sz="2400" dirty="0">
                <a:solidFill>
                  <a:srgbClr val="003871"/>
                </a:solidFill>
              </a:rPr>
            </a:br>
            <a:endParaRPr lang="nb-NO" sz="2400" dirty="0">
              <a:solidFill>
                <a:srgbClr val="003871"/>
              </a:solidFill>
            </a:endParaRPr>
          </a:p>
          <a:p>
            <a:r>
              <a:rPr lang="nb-NO" sz="2400" dirty="0" smtClean="0">
                <a:solidFill>
                  <a:srgbClr val="003871"/>
                </a:solidFill>
              </a:rPr>
              <a:t>Vi har smitteverntiltak men </a:t>
            </a:r>
            <a:r>
              <a:rPr lang="nb-NO" sz="2400" b="1" dirty="0" smtClean="0">
                <a:solidFill>
                  <a:srgbClr val="003871"/>
                </a:solidFill>
              </a:rPr>
              <a:t>ingen </a:t>
            </a:r>
            <a:r>
              <a:rPr lang="nb-NO" sz="2400" b="1" dirty="0">
                <a:solidFill>
                  <a:srgbClr val="003871"/>
                </a:solidFill>
              </a:rPr>
              <a:t>arbeidsrestriksjoner</a:t>
            </a:r>
            <a:r>
              <a:rPr lang="nb-NO" sz="2400" dirty="0">
                <a:solidFill>
                  <a:srgbClr val="003871"/>
                </a:solidFill>
              </a:rPr>
              <a:t> for å hindre spredningen i </a:t>
            </a:r>
            <a:r>
              <a:rPr lang="nb-NO" sz="2400" dirty="0" smtClean="0">
                <a:solidFill>
                  <a:srgbClr val="003871"/>
                </a:solidFill>
              </a:rPr>
              <a:t>helseinstitusjoner </a:t>
            </a:r>
            <a:endParaRPr lang="nb-NO" sz="2400" dirty="0">
              <a:solidFill>
                <a:srgbClr val="003871"/>
              </a:solidFill>
            </a:endParaRPr>
          </a:p>
        </p:txBody>
      </p:sp>
    </p:spTree>
    <p:extLst>
      <p:ext uri="{BB962C8B-B14F-4D97-AF65-F5344CB8AC3E}">
        <p14:creationId xmlns:p14="http://schemas.microsoft.com/office/powerpoint/2010/main" val="4046640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Tre grupper ESBL</a:t>
            </a:r>
            <a:endParaRPr lang="nb-NO" dirty="0"/>
          </a:p>
        </p:txBody>
      </p:sp>
      <p:sp>
        <p:nvSpPr>
          <p:cNvPr id="3" name="Plassholder for tekst 2"/>
          <p:cNvSpPr>
            <a:spLocks noGrp="1"/>
          </p:cNvSpPr>
          <p:nvPr>
            <p:ph type="body" sz="quarter" idx="11"/>
          </p:nvPr>
        </p:nvSpPr>
        <p:spPr/>
        <p:txBody>
          <a:bodyPr/>
          <a:lstStyle/>
          <a:p>
            <a:r>
              <a:rPr lang="nb-NO" dirty="0"/>
              <a:t>ESBL</a:t>
            </a:r>
            <a:r>
              <a:rPr lang="nb-NO" baseline="-25000" dirty="0"/>
              <a:t>A</a:t>
            </a:r>
            <a:r>
              <a:rPr lang="nb-NO" dirty="0"/>
              <a:t>, ESBL</a:t>
            </a:r>
            <a:r>
              <a:rPr lang="nb-NO" baseline="-25000" dirty="0"/>
              <a:t>M</a:t>
            </a:r>
            <a:r>
              <a:rPr lang="nb-NO" dirty="0"/>
              <a:t> og ESBL</a:t>
            </a:r>
            <a:r>
              <a:rPr lang="nb-NO" baseline="-25000" dirty="0"/>
              <a:t>KARBA</a:t>
            </a:r>
            <a:endParaRPr lang="nb-NO" dirty="0"/>
          </a:p>
        </p:txBody>
      </p:sp>
      <p:sp>
        <p:nvSpPr>
          <p:cNvPr id="4" name="Plassholder for tekst 3"/>
          <p:cNvSpPr>
            <a:spLocks noGrp="1"/>
          </p:cNvSpPr>
          <p:nvPr>
            <p:ph type="body" sz="quarter" idx="12"/>
          </p:nvPr>
        </p:nvSpPr>
        <p:spPr/>
        <p:txBody>
          <a:bodyPr>
            <a:normAutofit/>
          </a:bodyPr>
          <a:lstStyle/>
          <a:p>
            <a:r>
              <a:rPr lang="nb-NO" sz="2400" dirty="0">
                <a:solidFill>
                  <a:srgbClr val="003871"/>
                </a:solidFill>
              </a:rPr>
              <a:t>ESBL</a:t>
            </a:r>
            <a:r>
              <a:rPr lang="nb-NO" sz="1600" b="1" dirty="0">
                <a:solidFill>
                  <a:srgbClr val="003871"/>
                </a:solidFill>
              </a:rPr>
              <a:t>A/M</a:t>
            </a:r>
            <a:r>
              <a:rPr lang="nb-NO" sz="2400" dirty="0">
                <a:solidFill>
                  <a:srgbClr val="003871"/>
                </a:solidFill>
              </a:rPr>
              <a:t>-holdige bakterier er i hovedsak resistente mot </a:t>
            </a:r>
            <a:r>
              <a:rPr lang="nb-NO" sz="2400" dirty="0" err="1">
                <a:solidFill>
                  <a:srgbClr val="003871"/>
                </a:solidFill>
              </a:rPr>
              <a:t>penicilliner</a:t>
            </a:r>
            <a:r>
              <a:rPr lang="nb-NO" sz="2400" dirty="0">
                <a:solidFill>
                  <a:srgbClr val="003871"/>
                </a:solidFill>
              </a:rPr>
              <a:t> og de fleste </a:t>
            </a:r>
            <a:r>
              <a:rPr lang="nb-NO" sz="2400" dirty="0" err="1">
                <a:solidFill>
                  <a:srgbClr val="003871"/>
                </a:solidFill>
              </a:rPr>
              <a:t>cefalosporiner</a:t>
            </a:r>
            <a:endParaRPr lang="nb-NO" sz="2400" dirty="0">
              <a:solidFill>
                <a:srgbClr val="003871"/>
              </a:solidFill>
            </a:endParaRPr>
          </a:p>
          <a:p>
            <a:r>
              <a:rPr lang="nb-NO" sz="2400" dirty="0">
                <a:solidFill>
                  <a:srgbClr val="003871"/>
                </a:solidFill>
              </a:rPr>
              <a:t>ESBL</a:t>
            </a:r>
            <a:r>
              <a:rPr lang="nb-NO" sz="1600" b="1" dirty="0">
                <a:solidFill>
                  <a:srgbClr val="003871"/>
                </a:solidFill>
              </a:rPr>
              <a:t>KARBA</a:t>
            </a:r>
            <a:r>
              <a:rPr lang="nb-NO" sz="2400" dirty="0">
                <a:solidFill>
                  <a:srgbClr val="003871"/>
                </a:solidFill>
              </a:rPr>
              <a:t>-holdige bakterier er resistente mot alle </a:t>
            </a:r>
            <a:r>
              <a:rPr lang="nb-NO" sz="2400" dirty="0" err="1">
                <a:solidFill>
                  <a:srgbClr val="003871"/>
                </a:solidFill>
              </a:rPr>
              <a:t>betalaktamantibiotika</a:t>
            </a:r>
            <a:r>
              <a:rPr lang="nb-NO" sz="2400" dirty="0">
                <a:solidFill>
                  <a:srgbClr val="003871"/>
                </a:solidFill>
              </a:rPr>
              <a:t>, inkl. </a:t>
            </a:r>
            <a:r>
              <a:rPr lang="nb-NO" sz="2400" dirty="0" err="1">
                <a:solidFill>
                  <a:srgbClr val="003871"/>
                </a:solidFill>
              </a:rPr>
              <a:t>penicilliner</a:t>
            </a:r>
            <a:r>
              <a:rPr lang="nb-NO" sz="2400" dirty="0">
                <a:solidFill>
                  <a:srgbClr val="003871"/>
                </a:solidFill>
              </a:rPr>
              <a:t>, </a:t>
            </a:r>
            <a:r>
              <a:rPr lang="nb-NO" sz="2400" dirty="0" err="1">
                <a:solidFill>
                  <a:srgbClr val="003871"/>
                </a:solidFill>
              </a:rPr>
              <a:t>cefalosporiner</a:t>
            </a:r>
            <a:r>
              <a:rPr lang="nb-NO" sz="2400" dirty="0">
                <a:solidFill>
                  <a:srgbClr val="003871"/>
                </a:solidFill>
              </a:rPr>
              <a:t> og </a:t>
            </a:r>
            <a:r>
              <a:rPr lang="nb-NO" sz="2400" dirty="0" err="1">
                <a:solidFill>
                  <a:srgbClr val="003871"/>
                </a:solidFill>
              </a:rPr>
              <a:t>karbapenemer</a:t>
            </a:r>
            <a:endParaRPr lang="nb-NO" sz="2400" dirty="0">
              <a:solidFill>
                <a:srgbClr val="003871"/>
              </a:solidFill>
            </a:endParaRPr>
          </a:p>
          <a:p>
            <a:r>
              <a:rPr lang="nb-NO" sz="2400" dirty="0">
                <a:solidFill>
                  <a:srgbClr val="003871"/>
                </a:solidFill>
              </a:rPr>
              <a:t>ESBL</a:t>
            </a:r>
            <a:r>
              <a:rPr lang="nb-NO" sz="1600" b="1" dirty="0">
                <a:solidFill>
                  <a:srgbClr val="003871"/>
                </a:solidFill>
              </a:rPr>
              <a:t>KARBA</a:t>
            </a:r>
            <a:r>
              <a:rPr lang="nb-NO" sz="2400" dirty="0">
                <a:solidFill>
                  <a:srgbClr val="003871"/>
                </a:solidFill>
              </a:rPr>
              <a:t>-holdige bakterier gjør bakteriene svært resistente ofte tom. </a:t>
            </a:r>
            <a:r>
              <a:rPr lang="nb-NO" sz="2400" dirty="0" err="1">
                <a:solidFill>
                  <a:srgbClr val="003871"/>
                </a:solidFill>
              </a:rPr>
              <a:t>fluorokinoloner</a:t>
            </a:r>
            <a:r>
              <a:rPr lang="nb-NO" sz="2400" dirty="0">
                <a:solidFill>
                  <a:srgbClr val="003871"/>
                </a:solidFill>
              </a:rPr>
              <a:t> og aminoglykosider</a:t>
            </a:r>
          </a:p>
        </p:txBody>
      </p:sp>
    </p:spTree>
    <p:extLst>
      <p:ext uri="{BB962C8B-B14F-4D97-AF65-F5344CB8AC3E}">
        <p14:creationId xmlns:p14="http://schemas.microsoft.com/office/powerpoint/2010/main" val="16493033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Tiltak ved ESBL/VRE på sykehjem</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a:xfrm>
            <a:off x="659028" y="1786944"/>
            <a:ext cx="10872032" cy="4712710"/>
          </a:xfrm>
        </p:spPr>
        <p:txBody>
          <a:bodyPr>
            <a:normAutofit fontScale="92500" lnSpcReduction="10000"/>
          </a:bodyPr>
          <a:lstStyle/>
          <a:p>
            <a:pPr marL="0" lvl="0" indent="0">
              <a:buClr>
                <a:srgbClr val="EE756A"/>
              </a:buClr>
              <a:buNone/>
            </a:pPr>
            <a:r>
              <a:rPr lang="nb-NO" sz="2400" dirty="0">
                <a:solidFill>
                  <a:srgbClr val="003871"/>
                </a:solidFill>
              </a:rPr>
              <a:t>Enerom hvis mulig med egen toalett</a:t>
            </a:r>
          </a:p>
          <a:p>
            <a:pPr lvl="2">
              <a:buClr>
                <a:srgbClr val="EE756A"/>
              </a:buClr>
            </a:pPr>
            <a:r>
              <a:rPr lang="nb-NO" sz="1800" dirty="0">
                <a:solidFill>
                  <a:srgbClr val="003871"/>
                </a:solidFill>
              </a:rPr>
              <a:t>Kohortplassering hvis </a:t>
            </a:r>
            <a:r>
              <a:rPr lang="nb-NO" sz="1800" dirty="0" smtClean="0">
                <a:solidFill>
                  <a:srgbClr val="003871"/>
                </a:solidFill>
              </a:rPr>
              <a:t>nødvendig</a:t>
            </a:r>
          </a:p>
          <a:p>
            <a:pPr lvl="2">
              <a:buClr>
                <a:srgbClr val="EE756A"/>
              </a:buClr>
            </a:pPr>
            <a:r>
              <a:rPr lang="nb-NO" sz="1800" dirty="0" smtClean="0">
                <a:solidFill>
                  <a:srgbClr val="003871"/>
                </a:solidFill>
              </a:rPr>
              <a:t>Eventuelle </a:t>
            </a:r>
            <a:r>
              <a:rPr lang="nb-NO" sz="1800" dirty="0">
                <a:solidFill>
                  <a:srgbClr val="003871"/>
                </a:solidFill>
              </a:rPr>
              <a:t>sår skal være tildekket </a:t>
            </a:r>
            <a:endParaRPr lang="nb-NO" sz="1800" dirty="0" smtClean="0">
              <a:solidFill>
                <a:srgbClr val="003871"/>
              </a:solidFill>
            </a:endParaRPr>
          </a:p>
          <a:p>
            <a:pPr lvl="2">
              <a:buClr>
                <a:srgbClr val="EE756A"/>
              </a:buClr>
            </a:pPr>
            <a:r>
              <a:rPr lang="nb-NO" sz="1800" dirty="0">
                <a:solidFill>
                  <a:srgbClr val="003871"/>
                </a:solidFill>
              </a:rPr>
              <a:t>Stell og toalettbesøk bør kun foregå på beboerens eget rom og bad/toalett</a:t>
            </a:r>
          </a:p>
          <a:p>
            <a:pPr lvl="2">
              <a:buClr>
                <a:srgbClr val="EE756A"/>
              </a:buClr>
            </a:pPr>
            <a:r>
              <a:rPr lang="nb-NO" sz="1800" dirty="0">
                <a:solidFill>
                  <a:srgbClr val="003871"/>
                </a:solidFill>
              </a:rPr>
              <a:t>Utstyr, tekstiler og avfall håndteres i tråd med rutiner for kontaktsmitteisolering (i infeksjonskontrollprogram)</a:t>
            </a:r>
          </a:p>
          <a:p>
            <a:pPr marL="0" lvl="0" indent="0">
              <a:buClr>
                <a:srgbClr val="EE756A"/>
              </a:buClr>
              <a:buNone/>
            </a:pPr>
            <a:r>
              <a:rPr lang="nb-NO" sz="2400" dirty="0">
                <a:solidFill>
                  <a:srgbClr val="003871"/>
                </a:solidFill>
              </a:rPr>
              <a:t>Beboeren kan bevege seg fritt på </a:t>
            </a:r>
            <a:r>
              <a:rPr lang="nb-NO" sz="2400" dirty="0" smtClean="0">
                <a:solidFill>
                  <a:srgbClr val="003871"/>
                </a:solidFill>
              </a:rPr>
              <a:t>avdelingen, før </a:t>
            </a:r>
            <a:r>
              <a:rPr lang="nb-NO" sz="2400" dirty="0">
                <a:solidFill>
                  <a:srgbClr val="003871"/>
                </a:solidFill>
              </a:rPr>
              <a:t>beboer forlater rommet anbefales det</a:t>
            </a:r>
          </a:p>
          <a:p>
            <a:pPr lvl="2">
              <a:buClr>
                <a:srgbClr val="EE756A"/>
              </a:buClr>
            </a:pPr>
            <a:r>
              <a:rPr lang="nb-NO" sz="1800" dirty="0">
                <a:solidFill>
                  <a:srgbClr val="003871"/>
                </a:solidFill>
              </a:rPr>
              <a:t>Rene klær, beboerne gjennomføre håndhygiene, overflater til rullestol/prekestol ol. desinfiseres</a:t>
            </a:r>
          </a:p>
          <a:p>
            <a:pPr marL="0" lvl="0" indent="0">
              <a:buClr>
                <a:srgbClr val="EE756A"/>
              </a:buClr>
              <a:buNone/>
            </a:pPr>
            <a:r>
              <a:rPr lang="nb-NO" sz="2400" dirty="0">
                <a:solidFill>
                  <a:srgbClr val="003871"/>
                </a:solidFill>
              </a:rPr>
              <a:t>Det anbefales</a:t>
            </a:r>
          </a:p>
          <a:p>
            <a:r>
              <a:rPr lang="nb-NO" sz="2100" dirty="0">
                <a:solidFill>
                  <a:srgbClr val="003871"/>
                </a:solidFill>
              </a:rPr>
              <a:t>Beboeren bør ikke benytte seg av buffet eller annen </a:t>
            </a:r>
            <a:r>
              <a:rPr lang="nb-NO" sz="2100" dirty="0" err="1">
                <a:solidFill>
                  <a:srgbClr val="003871"/>
                </a:solidFill>
              </a:rPr>
              <a:t>selvbetjent</a:t>
            </a:r>
            <a:r>
              <a:rPr lang="nb-NO" sz="2100" dirty="0">
                <a:solidFill>
                  <a:srgbClr val="003871"/>
                </a:solidFill>
              </a:rPr>
              <a:t> matservering.</a:t>
            </a:r>
          </a:p>
          <a:p>
            <a:pPr lvl="0"/>
            <a:r>
              <a:rPr lang="nb-NO" sz="2000" dirty="0" smtClean="0">
                <a:solidFill>
                  <a:srgbClr val="003871"/>
                </a:solidFill>
              </a:rPr>
              <a:t>Daglig </a:t>
            </a:r>
            <a:r>
              <a:rPr lang="nb-NO" sz="2000" dirty="0">
                <a:solidFill>
                  <a:srgbClr val="003871"/>
                </a:solidFill>
              </a:rPr>
              <a:t>rengjøring av rommet, desinfeksjon av berøringspunkter</a:t>
            </a:r>
          </a:p>
          <a:p>
            <a:r>
              <a:rPr lang="nb-NO" sz="2000" dirty="0">
                <a:solidFill>
                  <a:srgbClr val="003871"/>
                </a:solidFill>
              </a:rPr>
              <a:t>Besøkende behøver ikke bruke beskyttelsesutstyr, men bør utføre håndhygiene før rommet </a:t>
            </a:r>
            <a:r>
              <a:rPr lang="nb-NO" sz="2000" dirty="0" smtClean="0">
                <a:solidFill>
                  <a:srgbClr val="003871"/>
                </a:solidFill>
              </a:rPr>
              <a:t>forlates.</a:t>
            </a:r>
            <a:endParaRPr lang="nb-NO" dirty="0" smtClean="0">
              <a:solidFill>
                <a:srgbClr val="FF0000"/>
              </a:solidFill>
            </a:endParaRPr>
          </a:p>
          <a:p>
            <a:pPr marL="0" indent="0">
              <a:buNone/>
            </a:pPr>
            <a:endParaRPr lang="nb-NO" dirty="0">
              <a:solidFill>
                <a:srgbClr val="FF0000"/>
              </a:solidFill>
            </a:endParaRPr>
          </a:p>
          <a:p>
            <a:pPr marL="0" indent="0">
              <a:buNone/>
            </a:pPr>
            <a:r>
              <a:rPr lang="nb-NO" dirty="0" smtClean="0">
                <a:solidFill>
                  <a:srgbClr val="FF0000"/>
                </a:solidFill>
              </a:rPr>
              <a:t>Ikke </a:t>
            </a:r>
            <a:r>
              <a:rPr lang="nb-NO" dirty="0">
                <a:solidFill>
                  <a:srgbClr val="FF0000"/>
                </a:solidFill>
              </a:rPr>
              <a:t>langvarig isolering!</a:t>
            </a:r>
            <a:endParaRPr lang="nb-NO" sz="1800" dirty="0">
              <a:solidFill>
                <a:srgbClr val="003871"/>
              </a:solidFill>
            </a:endParaRPr>
          </a:p>
          <a:p>
            <a:pPr marL="0" indent="0">
              <a:buNone/>
            </a:pPr>
            <a:endParaRPr lang="nb-NO" dirty="0"/>
          </a:p>
        </p:txBody>
      </p:sp>
    </p:spTree>
    <p:extLst>
      <p:ext uri="{BB962C8B-B14F-4D97-AF65-F5344CB8AC3E}">
        <p14:creationId xmlns:p14="http://schemas.microsoft.com/office/powerpoint/2010/main" val="1524073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i </a:t>
            </a:r>
            <a:r>
              <a:rPr lang="nb-NO" dirty="0" smtClean="0"/>
              <a:t>sykehjem MRSA</a:t>
            </a:r>
            <a:endParaRPr lang="nb-NO" dirty="0"/>
          </a:p>
        </p:txBody>
      </p:sp>
      <p:sp>
        <p:nvSpPr>
          <p:cNvPr id="3" name="Plassholder for tekst 2"/>
          <p:cNvSpPr>
            <a:spLocks noGrp="1"/>
          </p:cNvSpPr>
          <p:nvPr>
            <p:ph type="body" sz="quarter" idx="11"/>
          </p:nvPr>
        </p:nvSpPr>
        <p:spPr/>
        <p:txBody>
          <a:bodyPr/>
          <a:lstStyle/>
          <a:p>
            <a:r>
              <a:rPr lang="nb-NO" dirty="0" smtClean="0"/>
              <a:t>Husker dere??? </a:t>
            </a:r>
            <a:r>
              <a:rPr lang="nb-NO" dirty="0" smtClean="0">
                <a:sym typeface="Wingdings" panose="05000000000000000000" pitchFamily="2" charset="2"/>
              </a:rPr>
              <a:t></a:t>
            </a:r>
            <a:endParaRPr lang="nb-NO" dirty="0"/>
          </a:p>
        </p:txBody>
      </p:sp>
      <p:sp>
        <p:nvSpPr>
          <p:cNvPr id="4" name="Plassholder for tekst 3"/>
          <p:cNvSpPr>
            <a:spLocks noGrp="1"/>
          </p:cNvSpPr>
          <p:nvPr>
            <p:ph type="body" sz="quarter" idx="12"/>
          </p:nvPr>
        </p:nvSpPr>
        <p:spPr>
          <a:xfrm>
            <a:off x="823784" y="1963212"/>
            <a:ext cx="10707155" cy="4437588"/>
          </a:xfrm>
        </p:spPr>
        <p:txBody>
          <a:bodyPr>
            <a:normAutofit/>
          </a:bodyPr>
          <a:lstStyle/>
          <a:p>
            <a:pPr marL="0" lvl="0" indent="0">
              <a:buClr>
                <a:srgbClr val="EE756A"/>
              </a:buClr>
              <a:buNone/>
            </a:pPr>
            <a:r>
              <a:rPr lang="nb-NO" sz="2400" dirty="0">
                <a:solidFill>
                  <a:srgbClr val="003871"/>
                </a:solidFill>
              </a:rPr>
              <a:t>Enerom hvis mulig med egen toalett</a:t>
            </a:r>
          </a:p>
          <a:p>
            <a:pPr lvl="2">
              <a:buClr>
                <a:srgbClr val="EE756A"/>
              </a:buClr>
            </a:pPr>
            <a:r>
              <a:rPr lang="nb-NO" sz="1800" dirty="0">
                <a:solidFill>
                  <a:srgbClr val="003871"/>
                </a:solidFill>
              </a:rPr>
              <a:t>Kohortplassering hvis </a:t>
            </a:r>
            <a:r>
              <a:rPr lang="nb-NO" sz="1800" dirty="0" smtClean="0">
                <a:solidFill>
                  <a:srgbClr val="003871"/>
                </a:solidFill>
              </a:rPr>
              <a:t>nødvendig</a:t>
            </a:r>
          </a:p>
          <a:p>
            <a:pPr lvl="2">
              <a:buClr>
                <a:srgbClr val="EE756A"/>
              </a:buClr>
            </a:pPr>
            <a:r>
              <a:rPr lang="nb-NO" sz="1800" dirty="0">
                <a:solidFill>
                  <a:srgbClr val="003871"/>
                </a:solidFill>
              </a:rPr>
              <a:t>Eventuelle sår skal være </a:t>
            </a:r>
            <a:r>
              <a:rPr lang="nb-NO" sz="1800" dirty="0" smtClean="0">
                <a:solidFill>
                  <a:srgbClr val="003871"/>
                </a:solidFill>
              </a:rPr>
              <a:t>tildekket</a:t>
            </a:r>
          </a:p>
          <a:p>
            <a:pPr lvl="2">
              <a:buClr>
                <a:srgbClr val="EE756A"/>
              </a:buClr>
            </a:pPr>
            <a:r>
              <a:rPr lang="nb-NO" sz="1800" dirty="0" smtClean="0">
                <a:solidFill>
                  <a:srgbClr val="003871"/>
                </a:solidFill>
              </a:rPr>
              <a:t>Stell </a:t>
            </a:r>
            <a:r>
              <a:rPr lang="nb-NO" sz="1800" dirty="0">
                <a:solidFill>
                  <a:srgbClr val="003871"/>
                </a:solidFill>
              </a:rPr>
              <a:t>og toalettbesøk bør kun foregå på beboerens eget rom og </a:t>
            </a:r>
            <a:r>
              <a:rPr lang="nb-NO" sz="1800" dirty="0" smtClean="0">
                <a:solidFill>
                  <a:srgbClr val="003871"/>
                </a:solidFill>
              </a:rPr>
              <a:t>bad/toalett</a:t>
            </a:r>
            <a:endParaRPr lang="nb-NO" sz="1800" dirty="0">
              <a:solidFill>
                <a:srgbClr val="003871"/>
              </a:solidFill>
            </a:endParaRPr>
          </a:p>
          <a:p>
            <a:pPr lvl="2">
              <a:buClr>
                <a:srgbClr val="EE756A"/>
              </a:buClr>
            </a:pPr>
            <a:r>
              <a:rPr lang="nb-NO" sz="1800" dirty="0">
                <a:solidFill>
                  <a:srgbClr val="003871"/>
                </a:solidFill>
              </a:rPr>
              <a:t>Utstyr, tekstiler og avfall håndteres i tråd med rutiner for kontaktsmitteisolering (i infeksjonskontrollprogram)</a:t>
            </a:r>
          </a:p>
          <a:p>
            <a:pPr marL="0" lvl="0" indent="0">
              <a:buClr>
                <a:srgbClr val="EE756A"/>
              </a:buClr>
              <a:buNone/>
            </a:pPr>
            <a:r>
              <a:rPr lang="nb-NO" sz="2400" dirty="0">
                <a:solidFill>
                  <a:srgbClr val="003871"/>
                </a:solidFill>
              </a:rPr>
              <a:t>Før beboer forlater rommet anbefales det</a:t>
            </a:r>
          </a:p>
          <a:p>
            <a:pPr lvl="2">
              <a:buClr>
                <a:srgbClr val="EE756A"/>
              </a:buClr>
            </a:pPr>
            <a:r>
              <a:rPr lang="nb-NO" sz="1800" dirty="0">
                <a:solidFill>
                  <a:srgbClr val="003871"/>
                </a:solidFill>
              </a:rPr>
              <a:t>Rene klær, beboerne gjennomføre håndhygiene, overflater til rullestol/prekestol ol. desinfiseres</a:t>
            </a:r>
          </a:p>
          <a:p>
            <a:pPr marL="0" lvl="0" indent="0">
              <a:buClr>
                <a:srgbClr val="EE756A"/>
              </a:buClr>
              <a:buNone/>
            </a:pPr>
            <a:r>
              <a:rPr lang="nb-NO" sz="2400" dirty="0">
                <a:solidFill>
                  <a:srgbClr val="003871"/>
                </a:solidFill>
              </a:rPr>
              <a:t>Det anbefales</a:t>
            </a:r>
          </a:p>
          <a:p>
            <a:pPr lvl="2">
              <a:buClr>
                <a:srgbClr val="EE756A"/>
              </a:buClr>
            </a:pPr>
            <a:r>
              <a:rPr lang="nb-NO" sz="1800" dirty="0">
                <a:solidFill>
                  <a:srgbClr val="003871"/>
                </a:solidFill>
              </a:rPr>
              <a:t>Daglig rengjøring av rommet, desinfeksjon av </a:t>
            </a:r>
            <a:r>
              <a:rPr lang="nb-NO" sz="1800" dirty="0" smtClean="0">
                <a:solidFill>
                  <a:srgbClr val="003871"/>
                </a:solidFill>
              </a:rPr>
              <a:t>berøringspunkter</a:t>
            </a:r>
          </a:p>
          <a:p>
            <a:pPr lvl="2">
              <a:buClr>
                <a:srgbClr val="EE756A"/>
              </a:buClr>
            </a:pPr>
            <a:r>
              <a:rPr lang="nb-NO" sz="1800" dirty="0">
                <a:solidFill>
                  <a:srgbClr val="003871"/>
                </a:solidFill>
              </a:rPr>
              <a:t>Besøkende behøver ikke bruke beskyttelsesutstyr, men bør utføre håndhygiene før rommet forlates.</a:t>
            </a:r>
            <a:endParaRPr lang="nb-NO" sz="1800" dirty="0">
              <a:solidFill>
                <a:srgbClr val="FF0000"/>
              </a:solidFill>
            </a:endParaRPr>
          </a:p>
          <a:p>
            <a:pPr marL="540108" lvl="2" indent="0">
              <a:buClr>
                <a:srgbClr val="EE756A"/>
              </a:buClr>
              <a:buNone/>
            </a:pPr>
            <a:r>
              <a:rPr lang="nb-NO" sz="1800" dirty="0">
                <a:solidFill>
                  <a:srgbClr val="FF0000"/>
                </a:solidFill>
              </a:rPr>
              <a:t>Ikke langvarig isolering!</a:t>
            </a:r>
            <a:endParaRPr lang="nb-NO" dirty="0">
              <a:solidFill>
                <a:srgbClr val="003871"/>
              </a:solidFill>
            </a:endParaRPr>
          </a:p>
          <a:p>
            <a:pPr marL="540108" lvl="2" indent="0">
              <a:buClr>
                <a:srgbClr val="EE756A"/>
              </a:buClr>
              <a:buNone/>
            </a:pPr>
            <a:endParaRPr lang="nb-NO" sz="1800" dirty="0">
              <a:solidFill>
                <a:srgbClr val="003871"/>
              </a:solidFill>
            </a:endParaRPr>
          </a:p>
        </p:txBody>
      </p:sp>
    </p:spTree>
    <p:extLst>
      <p:ext uri="{BB962C8B-B14F-4D97-AF65-F5344CB8AC3E}">
        <p14:creationId xmlns:p14="http://schemas.microsoft.com/office/powerpoint/2010/main" val="4370398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en-US" dirty="0"/>
              <a:t>MRSA/ESBL/VRE</a:t>
            </a:r>
            <a:endParaRPr lang="nb-NO"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r>
              <a:rPr lang="en-US" sz="2400" dirty="0">
                <a:solidFill>
                  <a:srgbClr val="FF0000"/>
                </a:solidFill>
              </a:rPr>
              <a:t>MRSA</a:t>
            </a:r>
            <a:r>
              <a:rPr lang="en-US" sz="2400" dirty="0"/>
              <a:t> = </a:t>
            </a:r>
            <a:r>
              <a:rPr lang="en-US" sz="2400" dirty="0" err="1">
                <a:solidFill>
                  <a:srgbClr val="FF0000"/>
                </a:solidFill>
              </a:rPr>
              <a:t>M</a:t>
            </a:r>
            <a:r>
              <a:rPr lang="en-US" sz="2400" dirty="0" err="1"/>
              <a:t>eticillin</a:t>
            </a:r>
            <a:r>
              <a:rPr lang="en-US" sz="2400" dirty="0" err="1">
                <a:solidFill>
                  <a:srgbClr val="FF0000"/>
                </a:solidFill>
              </a:rPr>
              <a:t>r</a:t>
            </a:r>
            <a:r>
              <a:rPr lang="en-US" sz="2400" dirty="0" err="1"/>
              <a:t>esistente</a:t>
            </a:r>
            <a:r>
              <a:rPr lang="en-US" sz="2400" dirty="0"/>
              <a:t> </a:t>
            </a:r>
            <a:r>
              <a:rPr lang="en-US" sz="2400" dirty="0">
                <a:solidFill>
                  <a:srgbClr val="FF0000"/>
                </a:solidFill>
              </a:rPr>
              <a:t>S</a:t>
            </a:r>
            <a:r>
              <a:rPr lang="en-US" sz="2400" dirty="0"/>
              <a:t>taphylococcus </a:t>
            </a:r>
            <a:r>
              <a:rPr lang="en-US" sz="2400" dirty="0">
                <a:solidFill>
                  <a:srgbClr val="FF0000"/>
                </a:solidFill>
              </a:rPr>
              <a:t>A</a:t>
            </a:r>
            <a:r>
              <a:rPr lang="en-US" sz="2400" dirty="0"/>
              <a:t>ureus</a:t>
            </a:r>
          </a:p>
          <a:p>
            <a:r>
              <a:rPr lang="en-US" sz="2400" dirty="0">
                <a:solidFill>
                  <a:srgbClr val="FF0000"/>
                </a:solidFill>
              </a:rPr>
              <a:t>ESBL</a:t>
            </a:r>
            <a:r>
              <a:rPr lang="en-US" sz="2400" dirty="0"/>
              <a:t> = </a:t>
            </a:r>
            <a:r>
              <a:rPr lang="en-US" sz="2400" dirty="0" err="1">
                <a:solidFill>
                  <a:srgbClr val="FF0000"/>
                </a:solidFill>
              </a:rPr>
              <a:t>E</a:t>
            </a:r>
            <a:r>
              <a:rPr lang="en-US" sz="2400" dirty="0" err="1"/>
              <a:t>xtendet</a:t>
            </a:r>
            <a:r>
              <a:rPr lang="en-US" sz="2400" dirty="0"/>
              <a:t> </a:t>
            </a:r>
            <a:r>
              <a:rPr lang="en-US" sz="2400" dirty="0">
                <a:solidFill>
                  <a:srgbClr val="FF0000"/>
                </a:solidFill>
              </a:rPr>
              <a:t>S</a:t>
            </a:r>
            <a:r>
              <a:rPr lang="en-US" sz="2400" dirty="0"/>
              <a:t>pectrum </a:t>
            </a:r>
            <a:r>
              <a:rPr lang="en-US" sz="2400" dirty="0" err="1">
                <a:solidFill>
                  <a:srgbClr val="FF0000"/>
                </a:solidFill>
              </a:rPr>
              <a:t>B</a:t>
            </a:r>
            <a:r>
              <a:rPr lang="en-US" sz="2400" dirty="0" err="1"/>
              <a:t>eta</a:t>
            </a:r>
            <a:r>
              <a:rPr lang="en-US" sz="2400" dirty="0" err="1">
                <a:solidFill>
                  <a:srgbClr val="FF0000"/>
                </a:solidFill>
              </a:rPr>
              <a:t>l</a:t>
            </a:r>
            <a:r>
              <a:rPr lang="en-US" sz="2400" dirty="0" err="1"/>
              <a:t>actamase</a:t>
            </a:r>
            <a:r>
              <a:rPr lang="en-US" sz="2400" dirty="0"/>
              <a:t/>
            </a:r>
            <a:br>
              <a:rPr lang="en-US" sz="2400" dirty="0"/>
            </a:br>
            <a:r>
              <a:rPr lang="en-US" sz="2400" dirty="0"/>
              <a:t>	</a:t>
            </a:r>
            <a:r>
              <a:rPr lang="en-US" sz="2400" dirty="0" smtClean="0"/>
              <a:t>Gram-</a:t>
            </a:r>
            <a:r>
              <a:rPr lang="en-US" sz="2400" dirty="0" err="1" smtClean="0"/>
              <a:t>neg</a:t>
            </a:r>
            <a:r>
              <a:rPr lang="en-US" sz="2400" dirty="0" smtClean="0"/>
              <a:t> </a:t>
            </a:r>
            <a:r>
              <a:rPr lang="en-US" sz="2400" dirty="0" err="1"/>
              <a:t>bakterier</a:t>
            </a:r>
            <a:r>
              <a:rPr lang="en-US" sz="2400" dirty="0"/>
              <a:t> (e-coli, </a:t>
            </a:r>
            <a:r>
              <a:rPr lang="en-US" sz="2400" dirty="0" err="1"/>
              <a:t>klebsiella</a:t>
            </a:r>
            <a:r>
              <a:rPr lang="en-US" sz="2400" dirty="0"/>
              <a:t> </a:t>
            </a:r>
            <a:r>
              <a:rPr lang="en-US" sz="2400" dirty="0" smtClean="0"/>
              <a:t>…)</a:t>
            </a:r>
          </a:p>
          <a:p>
            <a:r>
              <a:rPr lang="en-US" sz="2400" dirty="0">
                <a:solidFill>
                  <a:srgbClr val="FF0000"/>
                </a:solidFill>
              </a:rPr>
              <a:t>VRE</a:t>
            </a:r>
            <a:r>
              <a:rPr lang="en-US" sz="2400" dirty="0"/>
              <a:t> = </a:t>
            </a:r>
            <a:r>
              <a:rPr lang="en-US" sz="2400" dirty="0" err="1">
                <a:solidFill>
                  <a:srgbClr val="FF0000"/>
                </a:solidFill>
              </a:rPr>
              <a:t>V</a:t>
            </a:r>
            <a:r>
              <a:rPr lang="en-US" sz="2400" dirty="0" err="1"/>
              <a:t>ancomycin</a:t>
            </a:r>
            <a:r>
              <a:rPr lang="en-US" sz="2400" dirty="0" err="1">
                <a:solidFill>
                  <a:srgbClr val="FF0000"/>
                </a:solidFill>
              </a:rPr>
              <a:t>r</a:t>
            </a:r>
            <a:r>
              <a:rPr lang="en-US" sz="2400" dirty="0" err="1"/>
              <a:t>esistente</a:t>
            </a:r>
            <a:r>
              <a:rPr lang="en-US" sz="2400" dirty="0"/>
              <a:t> </a:t>
            </a:r>
            <a:r>
              <a:rPr lang="en-US" sz="2400" dirty="0" err="1">
                <a:solidFill>
                  <a:srgbClr val="FF0000"/>
                </a:solidFill>
              </a:rPr>
              <a:t>E</a:t>
            </a:r>
            <a:r>
              <a:rPr lang="en-US" sz="2400" dirty="0" err="1"/>
              <a:t>nterokokker</a:t>
            </a:r>
            <a:r>
              <a:rPr lang="en-US" sz="2400" dirty="0"/>
              <a:t> </a:t>
            </a:r>
          </a:p>
          <a:p>
            <a:endParaRPr lang="nb-NO" dirty="0"/>
          </a:p>
        </p:txBody>
      </p:sp>
    </p:spTree>
    <p:extLst>
      <p:ext uri="{BB962C8B-B14F-4D97-AF65-F5344CB8AC3E}">
        <p14:creationId xmlns:p14="http://schemas.microsoft.com/office/powerpoint/2010/main" val="32357458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Tiltak ved ESBL/VRE på sykehjem</a:t>
            </a:r>
          </a:p>
        </p:txBody>
      </p:sp>
      <p:sp>
        <p:nvSpPr>
          <p:cNvPr id="3" name="Plassholder for tekst 2"/>
          <p:cNvSpPr>
            <a:spLocks noGrp="1"/>
          </p:cNvSpPr>
          <p:nvPr>
            <p:ph type="body" sz="quarter" idx="11"/>
          </p:nvPr>
        </p:nvSpPr>
        <p:spPr/>
        <p:txBody>
          <a:bodyPr/>
          <a:lstStyle/>
          <a:p>
            <a:r>
              <a:rPr lang="nb-NO" dirty="0" smtClean="0"/>
              <a:t>Forskjellen er...</a:t>
            </a:r>
            <a:endParaRPr lang="nb-NO" dirty="0"/>
          </a:p>
        </p:txBody>
      </p:sp>
      <p:sp>
        <p:nvSpPr>
          <p:cNvPr id="4" name="Plassholder for tekst 3"/>
          <p:cNvSpPr>
            <a:spLocks noGrp="1"/>
          </p:cNvSpPr>
          <p:nvPr>
            <p:ph type="body" sz="quarter" idx="12"/>
          </p:nvPr>
        </p:nvSpPr>
        <p:spPr>
          <a:xfrm>
            <a:off x="659028" y="1786944"/>
            <a:ext cx="10872032" cy="4712710"/>
          </a:xfrm>
        </p:spPr>
        <p:txBody>
          <a:bodyPr>
            <a:normAutofit fontScale="92500" lnSpcReduction="10000"/>
          </a:bodyPr>
          <a:lstStyle/>
          <a:p>
            <a:pPr marL="0" lvl="0" indent="0">
              <a:buClr>
                <a:srgbClr val="EE756A"/>
              </a:buClr>
              <a:buNone/>
            </a:pPr>
            <a:r>
              <a:rPr lang="nb-NO" sz="2400" dirty="0">
                <a:solidFill>
                  <a:srgbClr val="003871"/>
                </a:solidFill>
              </a:rPr>
              <a:t>Enerom hvis mulig med egen toalett</a:t>
            </a:r>
          </a:p>
          <a:p>
            <a:pPr lvl="2">
              <a:buClr>
                <a:srgbClr val="EE756A"/>
              </a:buClr>
            </a:pPr>
            <a:r>
              <a:rPr lang="nb-NO" sz="1800" dirty="0">
                <a:solidFill>
                  <a:srgbClr val="003871"/>
                </a:solidFill>
              </a:rPr>
              <a:t>Kohortplassering hvis </a:t>
            </a:r>
            <a:r>
              <a:rPr lang="nb-NO" sz="1800" dirty="0" smtClean="0">
                <a:solidFill>
                  <a:srgbClr val="003871"/>
                </a:solidFill>
              </a:rPr>
              <a:t>nødvendig</a:t>
            </a:r>
          </a:p>
          <a:p>
            <a:pPr lvl="2">
              <a:buClr>
                <a:srgbClr val="EE756A"/>
              </a:buClr>
            </a:pPr>
            <a:r>
              <a:rPr lang="nb-NO" sz="1800" dirty="0" smtClean="0">
                <a:solidFill>
                  <a:srgbClr val="003871"/>
                </a:solidFill>
              </a:rPr>
              <a:t>Eventuelle </a:t>
            </a:r>
            <a:r>
              <a:rPr lang="nb-NO" sz="1800" dirty="0">
                <a:solidFill>
                  <a:srgbClr val="003871"/>
                </a:solidFill>
              </a:rPr>
              <a:t>sår skal være tildekket </a:t>
            </a:r>
            <a:endParaRPr lang="nb-NO" sz="1800" dirty="0" smtClean="0">
              <a:solidFill>
                <a:srgbClr val="003871"/>
              </a:solidFill>
            </a:endParaRPr>
          </a:p>
          <a:p>
            <a:pPr lvl="2">
              <a:buClr>
                <a:srgbClr val="EE756A"/>
              </a:buClr>
            </a:pPr>
            <a:r>
              <a:rPr lang="nb-NO" sz="1800" dirty="0">
                <a:solidFill>
                  <a:srgbClr val="003871"/>
                </a:solidFill>
              </a:rPr>
              <a:t>Stell og toalettbesøk bør kun foregå på beboerens eget rom og bad/toalett</a:t>
            </a:r>
          </a:p>
          <a:p>
            <a:pPr lvl="2">
              <a:buClr>
                <a:srgbClr val="EE756A"/>
              </a:buClr>
            </a:pPr>
            <a:r>
              <a:rPr lang="nb-NO" sz="1800" dirty="0">
                <a:solidFill>
                  <a:srgbClr val="003871"/>
                </a:solidFill>
              </a:rPr>
              <a:t>Utstyr, tekstiler og avfall håndteres i tråd med rutiner for kontaktsmitteisolering (i infeksjonskontrollprogram)</a:t>
            </a:r>
          </a:p>
          <a:p>
            <a:pPr marL="0" lvl="0" indent="0">
              <a:buClr>
                <a:srgbClr val="EE756A"/>
              </a:buClr>
              <a:buNone/>
            </a:pPr>
            <a:r>
              <a:rPr lang="nb-NO" sz="2400" dirty="0">
                <a:solidFill>
                  <a:srgbClr val="003871"/>
                </a:solidFill>
              </a:rPr>
              <a:t>Beboeren kan bevege seg fritt på </a:t>
            </a:r>
            <a:r>
              <a:rPr lang="nb-NO" sz="2400" dirty="0" smtClean="0">
                <a:solidFill>
                  <a:srgbClr val="003871"/>
                </a:solidFill>
              </a:rPr>
              <a:t>avdelingen, før </a:t>
            </a:r>
            <a:r>
              <a:rPr lang="nb-NO" sz="2400" dirty="0">
                <a:solidFill>
                  <a:srgbClr val="003871"/>
                </a:solidFill>
              </a:rPr>
              <a:t>beboer forlater rommet anbefales det</a:t>
            </a:r>
          </a:p>
          <a:p>
            <a:pPr lvl="2">
              <a:buClr>
                <a:srgbClr val="EE756A"/>
              </a:buClr>
            </a:pPr>
            <a:r>
              <a:rPr lang="nb-NO" sz="1800" dirty="0">
                <a:solidFill>
                  <a:srgbClr val="003871"/>
                </a:solidFill>
              </a:rPr>
              <a:t>Rene klær, beboerne gjennomføre håndhygiene, overflater til rullestol/prekestol ol. desinfiseres</a:t>
            </a:r>
          </a:p>
          <a:p>
            <a:pPr marL="0" lvl="0" indent="0">
              <a:buClr>
                <a:srgbClr val="EE756A"/>
              </a:buClr>
              <a:buNone/>
            </a:pPr>
            <a:r>
              <a:rPr lang="nb-NO" sz="2400" dirty="0">
                <a:solidFill>
                  <a:srgbClr val="003871"/>
                </a:solidFill>
              </a:rPr>
              <a:t>Det anbefales</a:t>
            </a:r>
          </a:p>
          <a:p>
            <a:r>
              <a:rPr lang="nb-NO" sz="2100" dirty="0">
                <a:solidFill>
                  <a:srgbClr val="FF0000"/>
                </a:solidFill>
              </a:rPr>
              <a:t>Beboeren bør ikke benytte seg av buffet eller annen </a:t>
            </a:r>
            <a:r>
              <a:rPr lang="nb-NO" sz="2100" dirty="0" err="1">
                <a:solidFill>
                  <a:srgbClr val="FF0000"/>
                </a:solidFill>
              </a:rPr>
              <a:t>selvbetjent</a:t>
            </a:r>
            <a:r>
              <a:rPr lang="nb-NO" sz="2100" dirty="0">
                <a:solidFill>
                  <a:srgbClr val="FF0000"/>
                </a:solidFill>
              </a:rPr>
              <a:t> matservering.</a:t>
            </a:r>
          </a:p>
          <a:p>
            <a:pPr lvl="0"/>
            <a:r>
              <a:rPr lang="nb-NO" sz="2000" dirty="0" smtClean="0">
                <a:solidFill>
                  <a:srgbClr val="003871"/>
                </a:solidFill>
              </a:rPr>
              <a:t>Daglig </a:t>
            </a:r>
            <a:r>
              <a:rPr lang="nb-NO" sz="2000" dirty="0">
                <a:solidFill>
                  <a:srgbClr val="003871"/>
                </a:solidFill>
              </a:rPr>
              <a:t>rengjøring av rommet, desinfeksjon av berøringspunkter</a:t>
            </a:r>
          </a:p>
          <a:p>
            <a:r>
              <a:rPr lang="nb-NO" sz="2000" dirty="0">
                <a:solidFill>
                  <a:srgbClr val="003871"/>
                </a:solidFill>
              </a:rPr>
              <a:t>Besøkende behøver ikke bruke beskyttelsesutstyr, men bør utføre håndhygiene før rommet </a:t>
            </a:r>
            <a:r>
              <a:rPr lang="nb-NO" sz="2000" dirty="0" smtClean="0">
                <a:solidFill>
                  <a:srgbClr val="003871"/>
                </a:solidFill>
              </a:rPr>
              <a:t>forlates.</a:t>
            </a:r>
            <a:endParaRPr lang="nb-NO" dirty="0" smtClean="0">
              <a:solidFill>
                <a:srgbClr val="FF0000"/>
              </a:solidFill>
            </a:endParaRPr>
          </a:p>
          <a:p>
            <a:pPr marL="0" indent="0">
              <a:buNone/>
            </a:pPr>
            <a:endParaRPr lang="nb-NO" dirty="0">
              <a:solidFill>
                <a:srgbClr val="FF0000"/>
              </a:solidFill>
            </a:endParaRPr>
          </a:p>
          <a:p>
            <a:pPr marL="0" indent="0">
              <a:buNone/>
            </a:pPr>
            <a:r>
              <a:rPr lang="nb-NO" dirty="0" smtClean="0">
                <a:solidFill>
                  <a:srgbClr val="FF0000"/>
                </a:solidFill>
              </a:rPr>
              <a:t>Ikke </a:t>
            </a:r>
            <a:r>
              <a:rPr lang="nb-NO" dirty="0">
                <a:solidFill>
                  <a:srgbClr val="FF0000"/>
                </a:solidFill>
              </a:rPr>
              <a:t>langvarig isolering!</a:t>
            </a:r>
            <a:endParaRPr lang="nb-NO" sz="1800" dirty="0">
              <a:solidFill>
                <a:srgbClr val="003871"/>
              </a:solidFill>
            </a:endParaRPr>
          </a:p>
          <a:p>
            <a:pPr marL="0" indent="0">
              <a:buNone/>
            </a:pPr>
            <a:endParaRPr lang="nb-NO" dirty="0"/>
          </a:p>
        </p:txBody>
      </p:sp>
    </p:spTree>
    <p:extLst>
      <p:ext uri="{BB962C8B-B14F-4D97-AF65-F5344CB8AC3E}">
        <p14:creationId xmlns:p14="http://schemas.microsoft.com/office/powerpoint/2010/main" val="28543483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i </a:t>
            </a:r>
            <a:r>
              <a:rPr lang="nb-NO" dirty="0" smtClean="0"/>
              <a:t>sykehjem ESBL/VRE</a:t>
            </a:r>
            <a:endParaRPr lang="nb-NO" dirty="0"/>
          </a:p>
        </p:txBody>
      </p:sp>
      <p:sp>
        <p:nvSpPr>
          <p:cNvPr id="3" name="Plassholder for tekst 2"/>
          <p:cNvSpPr>
            <a:spLocks noGrp="1"/>
          </p:cNvSpPr>
          <p:nvPr>
            <p:ph type="body" sz="quarter" idx="11"/>
          </p:nvPr>
        </p:nvSpPr>
        <p:spPr>
          <a:xfrm>
            <a:off x="1015339" y="1363702"/>
            <a:ext cx="10515600" cy="846642"/>
          </a:xfrm>
        </p:spPr>
        <p:txBody>
          <a:bodyPr/>
          <a:lstStyle/>
          <a:p>
            <a:r>
              <a:rPr lang="nb-NO" dirty="0"/>
              <a:t>Personalet bruker </a:t>
            </a:r>
            <a:r>
              <a:rPr lang="nb-NO" dirty="0" smtClean="0">
                <a:solidFill>
                  <a:srgbClr val="FF0000"/>
                </a:solidFill>
              </a:rPr>
              <a:t>hansker og </a:t>
            </a:r>
            <a:r>
              <a:rPr lang="nb-NO" dirty="0">
                <a:solidFill>
                  <a:srgbClr val="FF0000"/>
                </a:solidFill>
              </a:rPr>
              <a:t>stellefrakk </a:t>
            </a:r>
            <a:r>
              <a:rPr lang="nb-NO" dirty="0"/>
              <a:t>ved: </a:t>
            </a:r>
          </a:p>
          <a:p>
            <a:endParaRPr lang="nb-NO" dirty="0"/>
          </a:p>
        </p:txBody>
      </p:sp>
      <p:sp>
        <p:nvSpPr>
          <p:cNvPr id="4" name="Plassholder for tekst 3"/>
          <p:cNvSpPr>
            <a:spLocks noGrp="1"/>
          </p:cNvSpPr>
          <p:nvPr>
            <p:ph type="body" sz="quarter" idx="12"/>
          </p:nvPr>
        </p:nvSpPr>
        <p:spPr/>
        <p:txBody>
          <a:bodyPr>
            <a:normAutofit fontScale="92500" lnSpcReduction="20000"/>
          </a:bodyPr>
          <a:lstStyle/>
          <a:p>
            <a:pPr>
              <a:buClr>
                <a:srgbClr val="EE756A"/>
              </a:buClr>
            </a:pPr>
            <a:r>
              <a:rPr lang="nb-NO" sz="2400" dirty="0">
                <a:solidFill>
                  <a:srgbClr val="003871"/>
                </a:solidFill>
              </a:rPr>
              <a:t>Undersøkelse og behandling, pleie</a:t>
            </a:r>
          </a:p>
          <a:p>
            <a:pPr>
              <a:buClr>
                <a:srgbClr val="EE756A"/>
              </a:buClr>
            </a:pPr>
            <a:r>
              <a:rPr lang="nb-NO" sz="2400" dirty="0">
                <a:solidFill>
                  <a:srgbClr val="003871"/>
                </a:solidFill>
              </a:rPr>
              <a:t>Av- og påkledning</a:t>
            </a:r>
          </a:p>
          <a:p>
            <a:pPr>
              <a:buClr>
                <a:srgbClr val="EE756A"/>
              </a:buClr>
            </a:pPr>
            <a:r>
              <a:rPr lang="nb-NO" sz="2400" dirty="0">
                <a:solidFill>
                  <a:srgbClr val="003871"/>
                </a:solidFill>
              </a:rPr>
              <a:t>Sengereiing og håndtering av brukte tekstiler </a:t>
            </a:r>
          </a:p>
          <a:p>
            <a:pPr>
              <a:buClr>
                <a:srgbClr val="EE756A"/>
              </a:buClr>
            </a:pPr>
            <a:r>
              <a:rPr lang="nb-NO" sz="2400" dirty="0">
                <a:solidFill>
                  <a:srgbClr val="003871"/>
                </a:solidFill>
              </a:rPr>
              <a:t>Rengjøring</a:t>
            </a:r>
          </a:p>
          <a:p>
            <a:pPr lvl="1">
              <a:buClr>
                <a:srgbClr val="EE756A"/>
              </a:buClr>
            </a:pPr>
            <a:r>
              <a:rPr lang="nb-NO" sz="2000" dirty="0">
                <a:solidFill>
                  <a:srgbClr val="003871"/>
                </a:solidFill>
              </a:rPr>
              <a:t>Rengjøringsutstyr benyttes bare hos den aktuelle </a:t>
            </a:r>
            <a:r>
              <a:rPr lang="nb-NO" sz="2000" dirty="0" smtClean="0">
                <a:solidFill>
                  <a:srgbClr val="003871"/>
                </a:solidFill>
              </a:rPr>
              <a:t>beboer</a:t>
            </a:r>
          </a:p>
          <a:p>
            <a:pPr marL="360072" lvl="1" indent="0">
              <a:buClr>
                <a:srgbClr val="EE756A"/>
              </a:buClr>
              <a:buNone/>
            </a:pPr>
            <a:r>
              <a:rPr lang="nb-NO" sz="2400" b="1" dirty="0" smtClean="0">
                <a:solidFill>
                  <a:srgbClr val="FF0000"/>
                </a:solidFill>
              </a:rPr>
              <a:t/>
            </a:r>
            <a:br>
              <a:rPr lang="nb-NO" sz="2400" b="1" dirty="0" smtClean="0">
                <a:solidFill>
                  <a:srgbClr val="FF0000"/>
                </a:solidFill>
              </a:rPr>
            </a:br>
            <a:r>
              <a:rPr lang="nb-NO" sz="2400" b="1" dirty="0" smtClean="0">
                <a:solidFill>
                  <a:srgbClr val="FF0000"/>
                </a:solidFill>
              </a:rPr>
              <a:t>= </a:t>
            </a:r>
            <a:r>
              <a:rPr lang="nb-NO" sz="2400" b="1" dirty="0">
                <a:solidFill>
                  <a:srgbClr val="FF0000"/>
                </a:solidFill>
              </a:rPr>
              <a:t>altså «Basale smittevernrutiner»</a:t>
            </a:r>
          </a:p>
          <a:p>
            <a:pPr marL="360072" lvl="1" indent="0">
              <a:buClr>
                <a:srgbClr val="EE756A"/>
              </a:buClr>
              <a:buNone/>
            </a:pPr>
            <a:r>
              <a:rPr lang="nb-NO" sz="2400" dirty="0" smtClean="0">
                <a:solidFill>
                  <a:srgbClr val="003871"/>
                </a:solidFill>
              </a:rPr>
              <a:t/>
            </a:r>
            <a:br>
              <a:rPr lang="nb-NO" sz="2400" dirty="0" smtClean="0">
                <a:solidFill>
                  <a:srgbClr val="003871"/>
                </a:solidFill>
              </a:rPr>
            </a:br>
            <a:endParaRPr lang="nb-NO" sz="2400" dirty="0">
              <a:solidFill>
                <a:srgbClr val="003871"/>
              </a:solidFill>
            </a:endParaRPr>
          </a:p>
          <a:p>
            <a:pPr marL="0" indent="0">
              <a:buClr>
                <a:srgbClr val="EE756A"/>
              </a:buClr>
              <a:buFontTx/>
              <a:buNone/>
            </a:pPr>
            <a:r>
              <a:rPr lang="nb-NO" sz="2800" b="1" dirty="0">
                <a:solidFill>
                  <a:srgbClr val="003871"/>
                </a:solidFill>
              </a:rPr>
              <a:t>Besøkende trenger ikke beskyttelsesutstyr men oppfordres å gjennomføre håndhygiene etter </a:t>
            </a:r>
            <a:r>
              <a:rPr lang="nb-NO" sz="2800" b="1" dirty="0" smtClean="0">
                <a:solidFill>
                  <a:srgbClr val="003871"/>
                </a:solidFill>
              </a:rPr>
              <a:t>besøk!</a:t>
            </a:r>
            <a:endParaRPr lang="nb-NO" sz="2800" b="1" dirty="0">
              <a:solidFill>
                <a:srgbClr val="003871"/>
              </a:solidFill>
            </a:endParaRPr>
          </a:p>
          <a:p>
            <a:endParaRPr lang="nb-NO" dirty="0"/>
          </a:p>
        </p:txBody>
      </p:sp>
    </p:spTree>
    <p:extLst>
      <p:ext uri="{BB962C8B-B14F-4D97-AF65-F5344CB8AC3E}">
        <p14:creationId xmlns:p14="http://schemas.microsoft.com/office/powerpoint/2010/main" val="16508221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2073" y="615805"/>
            <a:ext cx="10515600" cy="747897"/>
          </a:xfrm>
        </p:spPr>
        <p:txBody>
          <a:bodyPr/>
          <a:lstStyle/>
          <a:p>
            <a:r>
              <a:rPr lang="nb-NO" sz="5400" dirty="0"/>
              <a:t>Når skal vi screene ved ESBL/VRE? </a:t>
            </a:r>
            <a:endParaRPr lang="nb-NO" dirty="0"/>
          </a:p>
        </p:txBody>
      </p:sp>
      <p:sp>
        <p:nvSpPr>
          <p:cNvPr id="3" name="Plassholder for tekst 2"/>
          <p:cNvSpPr>
            <a:spLocks noGrp="1"/>
          </p:cNvSpPr>
          <p:nvPr>
            <p:ph type="body" sz="quarter" idx="11"/>
          </p:nvPr>
        </p:nvSpPr>
        <p:spPr>
          <a:xfrm>
            <a:off x="1015339" y="1363702"/>
            <a:ext cx="10515600" cy="854208"/>
          </a:xfrm>
        </p:spPr>
        <p:txBody>
          <a:bodyPr/>
          <a:lstStyle/>
          <a:p>
            <a:r>
              <a:rPr lang="nb-NO" sz="2800" dirty="0"/>
              <a:t>... eller skal vi det egentlig</a:t>
            </a:r>
            <a:r>
              <a:rPr lang="nb-NO" sz="2800" dirty="0" smtClean="0"/>
              <a:t>? Ett eksempel fra hverdagen:</a:t>
            </a:r>
            <a:endParaRPr lang="nb-NO" dirty="0"/>
          </a:p>
          <a:p>
            <a:endParaRPr lang="nb-NO" dirty="0"/>
          </a:p>
        </p:txBody>
      </p:sp>
      <p:sp>
        <p:nvSpPr>
          <p:cNvPr id="4" name="Plassholder for tekst 3"/>
          <p:cNvSpPr>
            <a:spLocks noGrp="1"/>
          </p:cNvSpPr>
          <p:nvPr>
            <p:ph type="body" sz="quarter" idx="12"/>
          </p:nvPr>
        </p:nvSpPr>
        <p:spPr>
          <a:xfrm>
            <a:off x="869795" y="1940312"/>
            <a:ext cx="10661144" cy="4471639"/>
          </a:xfrm>
        </p:spPr>
        <p:txBody>
          <a:bodyPr>
            <a:normAutofit fontScale="92500"/>
          </a:bodyPr>
          <a:lstStyle/>
          <a:p>
            <a:r>
              <a:rPr lang="nb-NO" sz="2400" dirty="0">
                <a:solidFill>
                  <a:srgbClr val="003871"/>
                </a:solidFill>
              </a:rPr>
              <a:t>En beboer på sykehjemmet blir oppdaget tilfeldig med ESBL eller med VRE. Han (beboer 1) deler rommet sammen med en annen beboer (beboer 2) og de deler bad og toalett</a:t>
            </a:r>
          </a:p>
          <a:p>
            <a:r>
              <a:rPr lang="nb-NO" sz="2400" dirty="0">
                <a:solidFill>
                  <a:srgbClr val="003871"/>
                </a:solidFill>
              </a:rPr>
              <a:t>Her er det flere spørsmål vi ofte får:</a:t>
            </a:r>
          </a:p>
          <a:p>
            <a:pPr lvl="1"/>
            <a:r>
              <a:rPr lang="nb-NO" sz="2200" dirty="0">
                <a:solidFill>
                  <a:srgbClr val="003871"/>
                </a:solidFill>
              </a:rPr>
              <a:t>Skal vi screene medboer? Hvorfor det?</a:t>
            </a:r>
          </a:p>
          <a:p>
            <a:pPr lvl="2"/>
            <a:r>
              <a:rPr lang="nb-NO" sz="2200" dirty="0">
                <a:solidFill>
                  <a:srgbClr val="003871"/>
                </a:solidFill>
              </a:rPr>
              <a:t>Ja, vi screener beboer 2 hvis det er en mulighet for at beboer 1 med ESBL kan få en enerom med eget bad og toalett. Er det ikke mulig og de må dele videre rom skal man være nøye med basale smittevernrutiner! Da er det ikke nødvendig med screening.</a:t>
            </a:r>
          </a:p>
          <a:p>
            <a:pPr lvl="1"/>
            <a:r>
              <a:rPr lang="nb-NO" sz="2200" dirty="0">
                <a:solidFill>
                  <a:srgbClr val="003871"/>
                </a:solidFill>
              </a:rPr>
              <a:t>Skal vi screene hele avdelingen? Hvorfor det?</a:t>
            </a:r>
          </a:p>
          <a:p>
            <a:pPr lvl="2"/>
            <a:r>
              <a:rPr lang="nb-NO" sz="2200" dirty="0">
                <a:solidFill>
                  <a:srgbClr val="003871"/>
                </a:solidFill>
              </a:rPr>
              <a:t>Er det en beboer som er tilfeldig oppdaget anser vi det ikke for nødvendig å screene hele avdelingen. Dukker det opp flere tilfeller på samme avdelingen er det mer på plass med screening av hele avdelingen. Men man må tenke om hva er konsekvens av det?</a:t>
            </a:r>
          </a:p>
          <a:p>
            <a:pPr lvl="1"/>
            <a:r>
              <a:rPr lang="nb-NO" sz="2200" dirty="0">
                <a:solidFill>
                  <a:srgbClr val="003871"/>
                </a:solidFill>
              </a:rPr>
              <a:t>Skal vi screene personalet? Hvorfor det?</a:t>
            </a:r>
          </a:p>
          <a:p>
            <a:pPr lvl="2"/>
            <a:r>
              <a:rPr lang="nb-NO" sz="2200" dirty="0">
                <a:solidFill>
                  <a:srgbClr val="003871"/>
                </a:solidFill>
              </a:rPr>
              <a:t>Nei, det er ingen nødvendighet for å screene ansatte</a:t>
            </a:r>
          </a:p>
          <a:p>
            <a:endParaRPr lang="nb-NO" dirty="0"/>
          </a:p>
          <a:p>
            <a:endParaRPr lang="nb-NO" dirty="0"/>
          </a:p>
        </p:txBody>
      </p:sp>
    </p:spTree>
    <p:extLst>
      <p:ext uri="{BB962C8B-B14F-4D97-AF65-F5344CB8AC3E}">
        <p14:creationId xmlns:p14="http://schemas.microsoft.com/office/powerpoint/2010/main" val="10163405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Screening eller ikke screening på sykehjem?</a:t>
            </a:r>
            <a:endParaRPr lang="nb-NO" dirty="0"/>
          </a:p>
        </p:txBody>
      </p:sp>
      <p:sp>
        <p:nvSpPr>
          <p:cNvPr id="3" name="Plassholder for tekst 2"/>
          <p:cNvSpPr>
            <a:spLocks noGrp="1"/>
          </p:cNvSpPr>
          <p:nvPr>
            <p:ph type="body" sz="quarter" idx="11"/>
          </p:nvPr>
        </p:nvSpPr>
        <p:spPr>
          <a:xfrm>
            <a:off x="1015339" y="1363702"/>
            <a:ext cx="10515600" cy="846642"/>
          </a:xfrm>
        </p:spPr>
        <p:txBody>
          <a:bodyPr/>
          <a:lstStyle/>
          <a:p>
            <a:r>
              <a:rPr lang="nb-NO" dirty="0"/>
              <a:t>Det er ikke anbefalt å screene beboere for ESBL-holdige bakterier før eller ved innleggelse.</a:t>
            </a:r>
          </a:p>
        </p:txBody>
      </p:sp>
      <p:sp>
        <p:nvSpPr>
          <p:cNvPr id="4" name="Plassholder for tekst 3"/>
          <p:cNvSpPr>
            <a:spLocks noGrp="1"/>
          </p:cNvSpPr>
          <p:nvPr>
            <p:ph type="body" sz="quarter" idx="12"/>
          </p:nvPr>
        </p:nvSpPr>
        <p:spPr>
          <a:xfrm>
            <a:off x="1015459" y="2470826"/>
            <a:ext cx="10515600" cy="3939702"/>
          </a:xfrm>
        </p:spPr>
        <p:txBody>
          <a:bodyPr>
            <a:normAutofit/>
          </a:bodyPr>
          <a:lstStyle/>
          <a:p>
            <a:pPr>
              <a:buClr>
                <a:srgbClr val="EE756A"/>
              </a:buClr>
            </a:pPr>
            <a:r>
              <a:rPr lang="nb-NO" sz="2400" dirty="0">
                <a:solidFill>
                  <a:srgbClr val="003871"/>
                </a:solidFill>
              </a:rPr>
              <a:t>Screening </a:t>
            </a:r>
            <a:r>
              <a:rPr lang="nb-NO" sz="2400" dirty="0" smtClean="0">
                <a:solidFill>
                  <a:srgbClr val="003871"/>
                </a:solidFill>
              </a:rPr>
              <a:t>avgjøres individuell for beboerne</a:t>
            </a:r>
          </a:p>
          <a:p>
            <a:pPr>
              <a:buClr>
                <a:srgbClr val="EE756A"/>
              </a:buClr>
            </a:pPr>
            <a:r>
              <a:rPr lang="nb-NO" sz="2400" dirty="0" smtClean="0">
                <a:solidFill>
                  <a:srgbClr val="003871"/>
                </a:solidFill>
              </a:rPr>
              <a:t>Prinsipielt screenes medboer i </a:t>
            </a:r>
            <a:r>
              <a:rPr lang="nb-NO" sz="2400" dirty="0" err="1" smtClean="0">
                <a:solidFill>
                  <a:srgbClr val="003871"/>
                </a:solidFill>
              </a:rPr>
              <a:t>fleremansrom</a:t>
            </a:r>
            <a:endParaRPr lang="nb-NO" sz="2400" dirty="0" smtClean="0">
              <a:solidFill>
                <a:srgbClr val="003871"/>
              </a:solidFill>
            </a:endParaRPr>
          </a:p>
          <a:p>
            <a:pPr>
              <a:buClr>
                <a:srgbClr val="EE756A"/>
              </a:buClr>
            </a:pPr>
            <a:r>
              <a:rPr lang="nb-NO" sz="2400" dirty="0" smtClean="0">
                <a:solidFill>
                  <a:srgbClr val="003871"/>
                </a:solidFill>
              </a:rPr>
              <a:t>Eventuelt de beboer med nærmest kontakt som spisegruppen, treningsgruppen, e.l.</a:t>
            </a:r>
          </a:p>
          <a:p>
            <a:pPr>
              <a:buClr>
                <a:srgbClr val="EE756A"/>
              </a:buClr>
            </a:pPr>
            <a:r>
              <a:rPr lang="nb-NO" sz="2400" dirty="0" smtClean="0">
                <a:solidFill>
                  <a:srgbClr val="003871"/>
                </a:solidFill>
              </a:rPr>
              <a:t>Ingen screening av ansatte </a:t>
            </a:r>
          </a:p>
          <a:p>
            <a:pPr marL="0" indent="0">
              <a:buClr>
                <a:srgbClr val="EE756A"/>
              </a:buClr>
              <a:buNone/>
            </a:pPr>
            <a:endParaRPr lang="nb-NO" sz="2400" dirty="0">
              <a:solidFill>
                <a:srgbClr val="003871"/>
              </a:solidFill>
            </a:endParaRPr>
          </a:p>
        </p:txBody>
      </p:sp>
    </p:spTree>
    <p:extLst>
      <p:ext uri="{BB962C8B-B14F-4D97-AF65-F5344CB8AC3E}">
        <p14:creationId xmlns:p14="http://schemas.microsoft.com/office/powerpoint/2010/main" val="3993415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562786"/>
            <a:ext cx="10515600" cy="644097"/>
          </a:xfrm>
        </p:spPr>
        <p:txBody>
          <a:bodyPr/>
          <a:lstStyle/>
          <a:p>
            <a:pPr algn="ctr"/>
            <a:r>
              <a:rPr lang="nb-NO" dirty="0"/>
              <a:t>Rengjøring</a:t>
            </a:r>
          </a:p>
        </p:txBody>
      </p:sp>
      <p:sp>
        <p:nvSpPr>
          <p:cNvPr id="4" name="Plassholder for tekst 3"/>
          <p:cNvSpPr>
            <a:spLocks noGrp="1"/>
          </p:cNvSpPr>
          <p:nvPr>
            <p:ph type="body" sz="quarter" idx="12"/>
          </p:nvPr>
        </p:nvSpPr>
        <p:spPr>
          <a:xfrm>
            <a:off x="1015459" y="1362526"/>
            <a:ext cx="10515600" cy="5291194"/>
          </a:xfrm>
        </p:spPr>
        <p:txBody>
          <a:bodyPr>
            <a:normAutofit/>
          </a:bodyPr>
          <a:lstStyle/>
          <a:p>
            <a:pPr lvl="0">
              <a:buClr>
                <a:srgbClr val="EE756A"/>
              </a:buClr>
            </a:pPr>
            <a:r>
              <a:rPr lang="nb-NO" sz="2400" dirty="0">
                <a:solidFill>
                  <a:srgbClr val="003871"/>
                </a:solidFill>
              </a:rPr>
              <a:t>Rengjøring av rommet og håndtering av tekstiler på rommet gjøres i tråd med de rutiner som ligger under sykehjemmets prosedyrer for kontaktsmitte.</a:t>
            </a:r>
          </a:p>
          <a:p>
            <a:pPr marL="630126" lvl="4" indent="-270054">
              <a:lnSpc>
                <a:spcPct val="120000"/>
              </a:lnSpc>
              <a:spcBef>
                <a:spcPts val="0"/>
              </a:spcBef>
              <a:spcAft>
                <a:spcPts val="300"/>
              </a:spcAft>
              <a:buClr>
                <a:srgbClr val="EE756A"/>
              </a:buClr>
              <a:buSzPct val="100000"/>
            </a:pPr>
            <a:r>
              <a:rPr lang="nb-NO" sz="2200" dirty="0">
                <a:solidFill>
                  <a:srgbClr val="003871"/>
                </a:solidFill>
              </a:rPr>
              <a:t>Vi anbefaler at rommet rengjøres daglig og det bør legges ekstra vekt på rengjøring av toalett og av kontaktpunkter (etter sykehjemmets prosedyrer</a:t>
            </a:r>
            <a:r>
              <a:rPr lang="nb-NO" sz="2200" dirty="0" smtClean="0">
                <a:solidFill>
                  <a:srgbClr val="003871"/>
                </a:solidFill>
              </a:rPr>
              <a:t>...)</a:t>
            </a:r>
          </a:p>
          <a:p>
            <a:pPr marL="630126" lvl="4" indent="-270054">
              <a:lnSpc>
                <a:spcPct val="120000"/>
              </a:lnSpc>
              <a:spcBef>
                <a:spcPts val="0"/>
              </a:spcBef>
              <a:spcAft>
                <a:spcPts val="300"/>
              </a:spcAft>
              <a:buClr>
                <a:srgbClr val="EE756A"/>
              </a:buClr>
              <a:buSzPct val="100000"/>
            </a:pPr>
            <a:r>
              <a:rPr lang="nb-NO" sz="2200" dirty="0" smtClean="0">
                <a:solidFill>
                  <a:srgbClr val="003871"/>
                </a:solidFill>
              </a:rPr>
              <a:t>Sluttdesinfeksjon/Rengjøring</a:t>
            </a:r>
          </a:p>
          <a:p>
            <a:pPr marL="630126" lvl="4" indent="-270054">
              <a:lnSpc>
                <a:spcPct val="120000"/>
              </a:lnSpc>
              <a:spcBef>
                <a:spcPts val="0"/>
              </a:spcBef>
              <a:spcAft>
                <a:spcPts val="300"/>
              </a:spcAft>
              <a:buClr>
                <a:srgbClr val="EE756A"/>
              </a:buClr>
              <a:buSzPct val="100000"/>
            </a:pPr>
            <a:r>
              <a:rPr lang="nb-NO" sz="2200" dirty="0" smtClean="0">
                <a:solidFill>
                  <a:srgbClr val="003871"/>
                </a:solidFill>
              </a:rPr>
              <a:t>Renholdspersonalet bruker samme beskyttelsesutstyr som helsepersonell</a:t>
            </a:r>
            <a:endParaRPr lang="nb-NO" sz="2200" dirty="0">
              <a:solidFill>
                <a:srgbClr val="003871"/>
              </a:solidFill>
            </a:endParaRPr>
          </a:p>
          <a:p>
            <a:pPr>
              <a:buClr>
                <a:srgbClr val="EE756A"/>
              </a:buClr>
            </a:pPr>
            <a:r>
              <a:rPr lang="nb-NO" sz="2400" dirty="0">
                <a:solidFill>
                  <a:srgbClr val="003871"/>
                </a:solidFill>
              </a:rPr>
              <a:t>Brukte tekstiler </a:t>
            </a:r>
          </a:p>
          <a:p>
            <a:pPr marL="630126" lvl="4" indent="-270054">
              <a:lnSpc>
                <a:spcPct val="120000"/>
              </a:lnSpc>
              <a:spcBef>
                <a:spcPts val="0"/>
              </a:spcBef>
              <a:spcAft>
                <a:spcPts val="300"/>
              </a:spcAft>
              <a:buClr>
                <a:srgbClr val="EE756A"/>
              </a:buClr>
              <a:buSzPct val="100000"/>
            </a:pPr>
            <a:r>
              <a:rPr lang="nb-NO" sz="2200" dirty="0" smtClean="0">
                <a:solidFill>
                  <a:srgbClr val="003871"/>
                </a:solidFill>
              </a:rPr>
              <a:t>Brukte </a:t>
            </a:r>
            <a:r>
              <a:rPr lang="nb-NO" sz="2200" dirty="0">
                <a:solidFill>
                  <a:srgbClr val="003871"/>
                </a:solidFill>
              </a:rPr>
              <a:t>tekstiler håndteres som </a:t>
            </a:r>
            <a:r>
              <a:rPr lang="nb-NO" sz="2200" dirty="0" smtClean="0">
                <a:solidFill>
                  <a:srgbClr val="003871"/>
                </a:solidFill>
              </a:rPr>
              <a:t>smittetøy</a:t>
            </a:r>
          </a:p>
          <a:p>
            <a:pPr marL="630126" lvl="4" indent="-270054">
              <a:lnSpc>
                <a:spcPct val="120000"/>
              </a:lnSpc>
              <a:spcBef>
                <a:spcPts val="0"/>
              </a:spcBef>
              <a:spcAft>
                <a:spcPts val="300"/>
              </a:spcAft>
              <a:buClr>
                <a:srgbClr val="EE756A"/>
              </a:buClr>
              <a:buSzPct val="100000"/>
            </a:pPr>
            <a:r>
              <a:rPr lang="nb-NO" sz="2200" dirty="0">
                <a:solidFill>
                  <a:srgbClr val="003871"/>
                </a:solidFill>
              </a:rPr>
              <a:t>T</a:t>
            </a:r>
            <a:r>
              <a:rPr lang="nb-NO" sz="2200" dirty="0" smtClean="0">
                <a:solidFill>
                  <a:srgbClr val="003871"/>
                </a:solidFill>
              </a:rPr>
              <a:t>øy </a:t>
            </a:r>
            <a:r>
              <a:rPr lang="nb-NO" sz="2200" dirty="0">
                <a:solidFill>
                  <a:srgbClr val="003871"/>
                </a:solidFill>
              </a:rPr>
              <a:t>fra sykehjem håndteres som smittetøy vaskes på 85 grader</a:t>
            </a:r>
          </a:p>
          <a:p>
            <a:pPr marL="630126" lvl="4" indent="-270054">
              <a:lnSpc>
                <a:spcPct val="120000"/>
              </a:lnSpc>
              <a:spcBef>
                <a:spcPts val="0"/>
              </a:spcBef>
              <a:spcAft>
                <a:spcPts val="300"/>
              </a:spcAft>
              <a:buClr>
                <a:srgbClr val="EE756A"/>
              </a:buClr>
              <a:buSzPct val="100000"/>
            </a:pPr>
            <a:r>
              <a:rPr lang="nb-NO" sz="2200" dirty="0">
                <a:solidFill>
                  <a:srgbClr val="003871"/>
                </a:solidFill>
              </a:rPr>
              <a:t>Privat tøy vaskes separat på høyest temperatur dette tøy tåler med forvask. </a:t>
            </a:r>
            <a:br>
              <a:rPr lang="nb-NO" sz="2200" dirty="0">
                <a:solidFill>
                  <a:srgbClr val="003871"/>
                </a:solidFill>
              </a:rPr>
            </a:br>
            <a:r>
              <a:rPr lang="nb-NO" sz="2200" dirty="0">
                <a:solidFill>
                  <a:srgbClr val="003871"/>
                </a:solidFill>
              </a:rPr>
              <a:t>Ev. legges i </a:t>
            </a:r>
            <a:r>
              <a:rPr lang="nb-NO" sz="2200" dirty="0" err="1">
                <a:solidFill>
                  <a:srgbClr val="003871"/>
                </a:solidFill>
              </a:rPr>
              <a:t>Virkon</a:t>
            </a:r>
            <a:r>
              <a:rPr lang="nb-NO" sz="2200" dirty="0">
                <a:solidFill>
                  <a:srgbClr val="003871"/>
                </a:solidFill>
              </a:rPr>
              <a:t> (men test ut om </a:t>
            </a:r>
            <a:r>
              <a:rPr lang="nb-NO" sz="2200" dirty="0" err="1">
                <a:solidFill>
                  <a:srgbClr val="003871"/>
                </a:solidFill>
              </a:rPr>
              <a:t>tøyet</a:t>
            </a:r>
            <a:r>
              <a:rPr lang="nb-NO" sz="2200" dirty="0">
                <a:solidFill>
                  <a:srgbClr val="003871"/>
                </a:solidFill>
              </a:rPr>
              <a:t> tåler det</a:t>
            </a:r>
            <a:r>
              <a:rPr lang="nb-NO" sz="2200" dirty="0" smtClean="0">
                <a:solidFill>
                  <a:srgbClr val="003871"/>
                </a:solidFill>
              </a:rPr>
              <a:t>).</a:t>
            </a:r>
          </a:p>
          <a:p>
            <a:pPr marL="360072" lvl="4" indent="0">
              <a:lnSpc>
                <a:spcPct val="120000"/>
              </a:lnSpc>
              <a:spcBef>
                <a:spcPts val="0"/>
              </a:spcBef>
              <a:spcAft>
                <a:spcPts val="300"/>
              </a:spcAft>
              <a:buClr>
                <a:srgbClr val="EE756A"/>
              </a:buClr>
              <a:buSzPct val="100000"/>
              <a:buNone/>
            </a:pPr>
            <a:endParaRPr lang="nb-NO" sz="2200" dirty="0">
              <a:solidFill>
                <a:srgbClr val="003871"/>
              </a:solidFill>
            </a:endParaRPr>
          </a:p>
          <a:p>
            <a:endParaRPr lang="nb-NO" dirty="0"/>
          </a:p>
        </p:txBody>
      </p:sp>
    </p:spTree>
    <p:extLst>
      <p:ext uri="{BB962C8B-B14F-4D97-AF65-F5344CB8AC3E}">
        <p14:creationId xmlns:p14="http://schemas.microsoft.com/office/powerpoint/2010/main" val="46029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Sykehjemmets største problem</a:t>
            </a:r>
            <a:endParaRPr lang="nb-NO" dirty="0"/>
          </a:p>
        </p:txBody>
      </p:sp>
      <p:sp>
        <p:nvSpPr>
          <p:cNvPr id="3" name="Plassholder for tekst 2"/>
          <p:cNvSpPr>
            <a:spLocks noGrp="1"/>
          </p:cNvSpPr>
          <p:nvPr>
            <p:ph type="body" sz="quarter" idx="11"/>
          </p:nvPr>
        </p:nvSpPr>
        <p:spPr/>
        <p:txBody>
          <a:bodyPr/>
          <a:lstStyle/>
          <a:p>
            <a:r>
              <a:rPr lang="nb-NO" dirty="0" smtClean="0"/>
              <a:t>Demente beboer!</a:t>
            </a:r>
            <a:endParaRPr lang="nb-NO" dirty="0"/>
          </a:p>
        </p:txBody>
      </p:sp>
      <p:sp>
        <p:nvSpPr>
          <p:cNvPr id="4" name="Plassholder for tekst 3"/>
          <p:cNvSpPr>
            <a:spLocks noGrp="1"/>
          </p:cNvSpPr>
          <p:nvPr>
            <p:ph type="body" sz="quarter" idx="12"/>
          </p:nvPr>
        </p:nvSpPr>
        <p:spPr/>
        <p:txBody>
          <a:bodyPr>
            <a:normAutofit/>
          </a:bodyPr>
          <a:lstStyle/>
          <a:p>
            <a:r>
              <a:rPr lang="nb-NO" sz="2400" dirty="0">
                <a:solidFill>
                  <a:srgbClr val="003871"/>
                </a:solidFill>
              </a:rPr>
              <a:t>V</a:t>
            </a:r>
            <a:r>
              <a:rPr lang="nb-NO" sz="2400" dirty="0" smtClean="0">
                <a:solidFill>
                  <a:srgbClr val="003871"/>
                </a:solidFill>
              </a:rPr>
              <a:t>anskelig </a:t>
            </a:r>
            <a:r>
              <a:rPr lang="nb-NO" sz="2400" dirty="0">
                <a:solidFill>
                  <a:srgbClr val="003871"/>
                </a:solidFill>
              </a:rPr>
              <a:t>å gjennomføre enkelte anbefalte smitteverntiltak rundt sårbare beboere, f.eks. når personen har </a:t>
            </a:r>
            <a:r>
              <a:rPr lang="nb-NO" sz="2400" dirty="0" smtClean="0">
                <a:solidFill>
                  <a:srgbClr val="003871"/>
                </a:solidFill>
              </a:rPr>
              <a:t>demens.</a:t>
            </a:r>
          </a:p>
          <a:p>
            <a:r>
              <a:rPr lang="nb-NO" sz="2400" dirty="0">
                <a:solidFill>
                  <a:srgbClr val="003871"/>
                </a:solidFill>
              </a:rPr>
              <a:t>Det anbefales at tiltakene tilpasses slik at de er </a:t>
            </a:r>
            <a:r>
              <a:rPr lang="nb-NO" sz="2400" dirty="0" smtClean="0">
                <a:solidFill>
                  <a:srgbClr val="003871"/>
                </a:solidFill>
              </a:rPr>
              <a:t>gjennomførbare</a:t>
            </a:r>
          </a:p>
          <a:p>
            <a:r>
              <a:rPr lang="nb-NO" sz="2400" dirty="0">
                <a:solidFill>
                  <a:srgbClr val="003871"/>
                </a:solidFill>
              </a:rPr>
              <a:t>Man kan forsøke å kompensere ved f.eks. hyppigere skift av bleier, tettere oppfølging av beboerens håndhygiene og økt tilsyn, særlig rundt måltider.</a:t>
            </a:r>
          </a:p>
        </p:txBody>
      </p:sp>
    </p:spTree>
    <p:extLst>
      <p:ext uri="{BB962C8B-B14F-4D97-AF65-F5344CB8AC3E}">
        <p14:creationId xmlns:p14="http://schemas.microsoft.com/office/powerpoint/2010/main" val="26051481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Informasjon!</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pPr lvl="1"/>
            <a:r>
              <a:rPr lang="nb-NO" sz="3200" b="1" dirty="0" smtClean="0">
                <a:solidFill>
                  <a:srgbClr val="FF0000"/>
                </a:solidFill>
              </a:rPr>
              <a:t> Pasient-, beboer-, bruker-journal </a:t>
            </a:r>
            <a:r>
              <a:rPr lang="nb-NO" sz="3200" b="1" dirty="0">
                <a:solidFill>
                  <a:srgbClr val="FF0000"/>
                </a:solidFill>
              </a:rPr>
              <a:t>merkes</a:t>
            </a:r>
            <a:r>
              <a:rPr lang="nb-NO" sz="3200" b="1" dirty="0" smtClean="0">
                <a:solidFill>
                  <a:srgbClr val="FF0000"/>
                </a:solidFill>
              </a:rPr>
              <a:t>!!!</a:t>
            </a:r>
            <a:br>
              <a:rPr lang="nb-NO" sz="3200" b="1" dirty="0" smtClean="0">
                <a:solidFill>
                  <a:srgbClr val="FF0000"/>
                </a:solidFill>
              </a:rPr>
            </a:br>
            <a:endParaRPr lang="nb-NO" sz="3200" b="1" dirty="0">
              <a:solidFill>
                <a:srgbClr val="FF0000"/>
              </a:solidFill>
            </a:endParaRPr>
          </a:p>
          <a:p>
            <a:pPr lvl="1"/>
            <a:r>
              <a:rPr lang="nb-NO" sz="3200" dirty="0" smtClean="0"/>
              <a:t> Varsling </a:t>
            </a:r>
            <a:r>
              <a:rPr lang="nb-NO" sz="3200" dirty="0"/>
              <a:t>av:</a:t>
            </a:r>
          </a:p>
          <a:p>
            <a:pPr lvl="2"/>
            <a:r>
              <a:rPr lang="nb-NO" sz="2300" dirty="0" smtClean="0"/>
              <a:t> Behandlende </a:t>
            </a:r>
            <a:r>
              <a:rPr lang="nb-NO" sz="2300" dirty="0"/>
              <a:t>lege</a:t>
            </a:r>
          </a:p>
          <a:p>
            <a:pPr lvl="2"/>
            <a:r>
              <a:rPr lang="nb-NO" sz="2300" dirty="0" smtClean="0"/>
              <a:t> Sykehus </a:t>
            </a:r>
            <a:r>
              <a:rPr lang="nb-NO" sz="2300" dirty="0"/>
              <a:t>ved innleggelse </a:t>
            </a:r>
          </a:p>
          <a:p>
            <a:pPr lvl="2"/>
            <a:r>
              <a:rPr lang="nb-NO" sz="2300" dirty="0" smtClean="0"/>
              <a:t> Andre </a:t>
            </a:r>
            <a:r>
              <a:rPr lang="nb-NO" sz="2300" dirty="0"/>
              <a:t>avdelinger eller andre sykehjem ved flytting</a:t>
            </a:r>
          </a:p>
          <a:p>
            <a:endParaRPr lang="nb-NO" dirty="0"/>
          </a:p>
        </p:txBody>
      </p:sp>
    </p:spTree>
    <p:extLst>
      <p:ext uri="{BB962C8B-B14F-4D97-AF65-F5344CB8AC3E}">
        <p14:creationId xmlns:p14="http://schemas.microsoft.com/office/powerpoint/2010/main" val="29250133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42551" y="238898"/>
            <a:ext cx="10888508" cy="1288301"/>
          </a:xfrm>
        </p:spPr>
        <p:txBody>
          <a:bodyPr/>
          <a:lstStyle/>
          <a:p>
            <a:pPr algn="ctr"/>
            <a:r>
              <a:rPr lang="nb-NO" dirty="0" smtClean="0"/>
              <a:t>Tiltak ved ESBL/VRE hos brukeren i hjemmetjenesten</a:t>
            </a:r>
            <a:endParaRPr lang="nb-NO" dirty="0"/>
          </a:p>
        </p:txBody>
      </p:sp>
      <p:sp>
        <p:nvSpPr>
          <p:cNvPr id="3" name="Plassholder for tekst 2"/>
          <p:cNvSpPr>
            <a:spLocks noGrp="1"/>
          </p:cNvSpPr>
          <p:nvPr>
            <p:ph type="body" sz="quarter" idx="11"/>
          </p:nvPr>
        </p:nvSpPr>
        <p:spPr>
          <a:xfrm>
            <a:off x="1015459" y="1583488"/>
            <a:ext cx="10515600" cy="423242"/>
          </a:xfrm>
        </p:spPr>
        <p:txBody>
          <a:bodyPr/>
          <a:lstStyle/>
          <a:p>
            <a:r>
              <a:rPr lang="nb-NO" dirty="0" smtClean="0"/>
              <a:t>Det samme som med MRSA men ingen </a:t>
            </a:r>
            <a:r>
              <a:rPr lang="nb-NO" dirty="0" smtClean="0">
                <a:solidFill>
                  <a:srgbClr val="FF0000"/>
                </a:solidFill>
              </a:rPr>
              <a:t>munnbind</a:t>
            </a:r>
            <a:r>
              <a:rPr lang="nb-NO" dirty="0" smtClean="0"/>
              <a:t> nødvendig!</a:t>
            </a:r>
            <a:endParaRPr lang="nb-NO" dirty="0"/>
          </a:p>
        </p:txBody>
      </p:sp>
      <p:sp>
        <p:nvSpPr>
          <p:cNvPr id="4" name="Plassholder for tekst 3"/>
          <p:cNvSpPr>
            <a:spLocks noGrp="1"/>
          </p:cNvSpPr>
          <p:nvPr>
            <p:ph type="body" sz="quarter" idx="12"/>
          </p:nvPr>
        </p:nvSpPr>
        <p:spPr/>
        <p:txBody>
          <a:bodyPr/>
          <a:lstStyle/>
          <a:p>
            <a:pPr lvl="0">
              <a:buClr>
                <a:srgbClr val="EE756A"/>
              </a:buClr>
            </a:pPr>
            <a:r>
              <a:rPr lang="nb-NO" sz="2400" dirty="0">
                <a:solidFill>
                  <a:srgbClr val="003871"/>
                </a:solidFill>
              </a:rPr>
              <a:t>Eventuelle sår skal være tildekket </a:t>
            </a:r>
          </a:p>
          <a:p>
            <a:pPr lvl="0">
              <a:buClr>
                <a:srgbClr val="EE756A"/>
              </a:buClr>
            </a:pPr>
            <a:r>
              <a:rPr lang="nb-NO" sz="2400" dirty="0">
                <a:solidFill>
                  <a:srgbClr val="003871"/>
                </a:solidFill>
              </a:rPr>
              <a:t>Påpek viktigheten av håndhygiene ovenfor brukeren</a:t>
            </a:r>
          </a:p>
          <a:p>
            <a:pPr lvl="0">
              <a:buClr>
                <a:srgbClr val="EE756A"/>
              </a:buClr>
            </a:pPr>
            <a:r>
              <a:rPr lang="nb-NO" sz="2400" dirty="0">
                <a:solidFill>
                  <a:srgbClr val="003871"/>
                </a:solidFill>
              </a:rPr>
              <a:t>Brukeren kan bevege seg utenfor hjemmet uten ytterligere tiltak</a:t>
            </a:r>
          </a:p>
          <a:p>
            <a:pPr>
              <a:buClr>
                <a:srgbClr val="EE756A"/>
              </a:buClr>
            </a:pPr>
            <a:r>
              <a:rPr lang="nb-NO" sz="2400" b="1" dirty="0">
                <a:solidFill>
                  <a:srgbClr val="003871"/>
                </a:solidFill>
              </a:rPr>
              <a:t>Ved kontakt med helsetjenesten oppfordres brukeren til å gi informasjon om tidligere påvisning av </a:t>
            </a:r>
            <a:r>
              <a:rPr lang="nb-NO" sz="2400" b="1" dirty="0" smtClean="0">
                <a:solidFill>
                  <a:srgbClr val="003871"/>
                </a:solidFill>
              </a:rPr>
              <a:t>ESBL/VRE</a:t>
            </a:r>
            <a:endParaRPr lang="nb-NO" sz="2400" b="1" dirty="0">
              <a:solidFill>
                <a:srgbClr val="003871"/>
              </a:solidFill>
            </a:endParaRPr>
          </a:p>
          <a:p>
            <a:pPr>
              <a:buClr>
                <a:srgbClr val="EE756A"/>
              </a:buClr>
            </a:pPr>
            <a:r>
              <a:rPr lang="nb-NO" sz="2400" dirty="0">
                <a:solidFill>
                  <a:srgbClr val="003871"/>
                </a:solidFill>
              </a:rPr>
              <a:t>Ved behov for ambulansetransport informeres AMK-sentralen på forhånd om mulig </a:t>
            </a:r>
            <a:r>
              <a:rPr lang="nb-NO" sz="2400" dirty="0" smtClean="0">
                <a:solidFill>
                  <a:srgbClr val="003871"/>
                </a:solidFill>
              </a:rPr>
              <a:t>ESBL/VRE-smitte</a:t>
            </a:r>
            <a:endParaRPr lang="nb-NO" sz="2400" dirty="0">
              <a:solidFill>
                <a:srgbClr val="003871"/>
              </a:solidFill>
            </a:endParaRPr>
          </a:p>
          <a:p>
            <a:endParaRPr lang="nb-NO" dirty="0"/>
          </a:p>
        </p:txBody>
      </p:sp>
    </p:spTree>
    <p:extLst>
      <p:ext uri="{BB962C8B-B14F-4D97-AF65-F5344CB8AC3E}">
        <p14:creationId xmlns:p14="http://schemas.microsoft.com/office/powerpoint/2010/main" val="25800535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Tiltak ved ESBL/VRE </a:t>
            </a:r>
            <a:r>
              <a:rPr lang="nb-NO" dirty="0"/>
              <a:t>i brukerens hjem</a:t>
            </a:r>
          </a:p>
        </p:txBody>
      </p:sp>
      <p:sp>
        <p:nvSpPr>
          <p:cNvPr id="3" name="Plassholder for tekst 2"/>
          <p:cNvSpPr>
            <a:spLocks noGrp="1"/>
          </p:cNvSpPr>
          <p:nvPr>
            <p:ph type="body" sz="quarter" idx="11"/>
          </p:nvPr>
        </p:nvSpPr>
        <p:spPr/>
        <p:txBody>
          <a:bodyPr/>
          <a:lstStyle/>
          <a:p>
            <a:r>
              <a:rPr lang="nb-NO" dirty="0"/>
              <a:t>Personalet bruker </a:t>
            </a:r>
            <a:r>
              <a:rPr lang="nb-NO" dirty="0" smtClean="0">
                <a:solidFill>
                  <a:srgbClr val="FF0000"/>
                </a:solidFill>
              </a:rPr>
              <a:t>hansker og </a:t>
            </a:r>
            <a:r>
              <a:rPr lang="nb-NO" b="1" dirty="0">
                <a:solidFill>
                  <a:srgbClr val="FF0000"/>
                </a:solidFill>
              </a:rPr>
              <a:t>stellefrakk</a:t>
            </a:r>
            <a:r>
              <a:rPr lang="nb-NO" dirty="0">
                <a:solidFill>
                  <a:srgbClr val="FF0000"/>
                </a:solidFill>
              </a:rPr>
              <a:t> </a:t>
            </a:r>
            <a:r>
              <a:rPr lang="nb-NO" dirty="0"/>
              <a:t>ved: </a:t>
            </a:r>
          </a:p>
        </p:txBody>
      </p:sp>
      <p:sp>
        <p:nvSpPr>
          <p:cNvPr id="4" name="Plassholder for tekst 3"/>
          <p:cNvSpPr>
            <a:spLocks noGrp="1"/>
          </p:cNvSpPr>
          <p:nvPr>
            <p:ph type="body" sz="quarter" idx="12"/>
          </p:nvPr>
        </p:nvSpPr>
        <p:spPr>
          <a:xfrm>
            <a:off x="836579" y="2177396"/>
            <a:ext cx="10694480" cy="4369319"/>
          </a:xfrm>
        </p:spPr>
        <p:txBody>
          <a:bodyPr>
            <a:normAutofit/>
          </a:bodyPr>
          <a:lstStyle/>
          <a:p>
            <a:pPr lvl="0">
              <a:buClr>
                <a:srgbClr val="EE756A"/>
              </a:buClr>
            </a:pPr>
            <a:r>
              <a:rPr lang="nb-NO" sz="2400" dirty="0">
                <a:solidFill>
                  <a:srgbClr val="003871"/>
                </a:solidFill>
              </a:rPr>
              <a:t>undersøkelse og behandling, </a:t>
            </a:r>
            <a:r>
              <a:rPr lang="nb-NO" sz="2400" dirty="0" smtClean="0">
                <a:solidFill>
                  <a:srgbClr val="003871"/>
                </a:solidFill>
              </a:rPr>
              <a:t>pleie og sårstell</a:t>
            </a:r>
            <a:endParaRPr lang="nb-NO" sz="2400" dirty="0">
              <a:solidFill>
                <a:srgbClr val="003871"/>
              </a:solidFill>
            </a:endParaRPr>
          </a:p>
          <a:p>
            <a:pPr lvl="0">
              <a:buClr>
                <a:srgbClr val="EE756A"/>
              </a:buClr>
            </a:pPr>
            <a:r>
              <a:rPr lang="nb-NO" sz="2400" dirty="0">
                <a:solidFill>
                  <a:srgbClr val="003871"/>
                </a:solidFill>
              </a:rPr>
              <a:t>av- og påkledning</a:t>
            </a:r>
          </a:p>
          <a:p>
            <a:pPr lvl="0">
              <a:buClr>
                <a:srgbClr val="EE756A"/>
              </a:buClr>
            </a:pPr>
            <a:r>
              <a:rPr lang="nb-NO" sz="2400" dirty="0">
                <a:solidFill>
                  <a:srgbClr val="003871"/>
                </a:solidFill>
              </a:rPr>
              <a:t>sengereiing og håndtering av brukte tekstiler </a:t>
            </a:r>
            <a:r>
              <a:rPr lang="nb-NO" sz="2400" dirty="0" smtClean="0">
                <a:solidFill>
                  <a:srgbClr val="003871"/>
                </a:solidFill>
              </a:rPr>
              <a:t/>
            </a:r>
            <a:br>
              <a:rPr lang="nb-NO" sz="2400" dirty="0" smtClean="0">
                <a:solidFill>
                  <a:srgbClr val="003871"/>
                </a:solidFill>
              </a:rPr>
            </a:br>
            <a:r>
              <a:rPr lang="nb-NO" sz="2400" b="1" dirty="0" smtClean="0">
                <a:solidFill>
                  <a:srgbClr val="FF0000"/>
                </a:solidFill>
              </a:rPr>
              <a:t>= altså «Basale smittevernrutiner»</a:t>
            </a:r>
          </a:p>
          <a:p>
            <a:pPr lvl="0">
              <a:buClr>
                <a:srgbClr val="EE756A"/>
              </a:buClr>
            </a:pPr>
            <a:r>
              <a:rPr lang="nb-NO" sz="2400" dirty="0" smtClean="0">
                <a:solidFill>
                  <a:srgbClr val="003871"/>
                </a:solidFill>
              </a:rPr>
              <a:t>Avfall</a:t>
            </a:r>
          </a:p>
          <a:p>
            <a:pPr lvl="1">
              <a:buClr>
                <a:srgbClr val="EE756A"/>
              </a:buClr>
            </a:pPr>
            <a:r>
              <a:rPr lang="nb-NO" sz="1800" dirty="0" smtClean="0">
                <a:solidFill>
                  <a:srgbClr val="003871"/>
                </a:solidFill>
              </a:rPr>
              <a:t>Stellefrakk og hansker kastes i en søppelpose knyttes igjen og kastes i vanlig husholdningsavfall</a:t>
            </a:r>
          </a:p>
          <a:p>
            <a:pPr lvl="1">
              <a:buClr>
                <a:srgbClr val="EE756A"/>
              </a:buClr>
            </a:pPr>
            <a:r>
              <a:rPr lang="nb-NO" sz="1800" dirty="0" smtClean="0">
                <a:solidFill>
                  <a:srgbClr val="003871"/>
                </a:solidFill>
              </a:rPr>
              <a:t>Bare hvis det er flytende, dryppende væske trenger man å kaste det i gule boks</a:t>
            </a:r>
          </a:p>
          <a:p>
            <a:pPr lvl="1">
              <a:buClr>
                <a:srgbClr val="EE756A"/>
              </a:buClr>
            </a:pPr>
            <a:r>
              <a:rPr lang="nb-NO" sz="1800" dirty="0" smtClean="0">
                <a:solidFill>
                  <a:srgbClr val="003871"/>
                </a:solidFill>
              </a:rPr>
              <a:t>Stikkende, kjærende avfall samles fortsatt i gule boks</a:t>
            </a:r>
            <a:br>
              <a:rPr lang="nb-NO" sz="1800" dirty="0" smtClean="0">
                <a:solidFill>
                  <a:srgbClr val="003871"/>
                </a:solidFill>
              </a:rPr>
            </a:br>
            <a:endParaRPr lang="nb-NO" sz="1800" dirty="0">
              <a:solidFill>
                <a:srgbClr val="003871"/>
              </a:solidFill>
            </a:endParaRPr>
          </a:p>
          <a:p>
            <a:pPr lvl="0">
              <a:buClr>
                <a:srgbClr val="EE756A"/>
              </a:buClr>
            </a:pPr>
            <a:r>
              <a:rPr lang="nb-NO" sz="2400" dirty="0">
                <a:solidFill>
                  <a:srgbClr val="003871"/>
                </a:solidFill>
              </a:rPr>
              <a:t>Rengjøring</a:t>
            </a:r>
          </a:p>
          <a:p>
            <a:pPr lvl="1">
              <a:buClr>
                <a:srgbClr val="EE756A"/>
              </a:buClr>
            </a:pPr>
            <a:r>
              <a:rPr lang="nb-NO" sz="2000" dirty="0">
                <a:solidFill>
                  <a:srgbClr val="003871"/>
                </a:solidFill>
              </a:rPr>
              <a:t>Brukerens hjem rengjøres på vanlig måte</a:t>
            </a:r>
          </a:p>
          <a:p>
            <a:pPr lvl="1">
              <a:buClr>
                <a:srgbClr val="EE756A"/>
              </a:buClr>
            </a:pPr>
            <a:r>
              <a:rPr lang="nb-NO" sz="2000" dirty="0">
                <a:solidFill>
                  <a:srgbClr val="003871"/>
                </a:solidFill>
              </a:rPr>
              <a:t>Rengjøringsutstyr benyttes bare hos den aktuelle brukeren</a:t>
            </a:r>
          </a:p>
          <a:p>
            <a:endParaRPr lang="nb-NO" dirty="0"/>
          </a:p>
        </p:txBody>
      </p:sp>
    </p:spTree>
    <p:extLst>
      <p:ext uri="{BB962C8B-B14F-4D97-AF65-F5344CB8AC3E}">
        <p14:creationId xmlns:p14="http://schemas.microsoft.com/office/powerpoint/2010/main" val="32844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Tiltak ESBL/VRE</a:t>
            </a:r>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pPr lvl="0"/>
            <a:r>
              <a:rPr lang="nb-NO" dirty="0">
                <a:solidFill>
                  <a:srgbClr val="92D050"/>
                </a:solidFill>
              </a:rPr>
              <a:t>Basale smittevernrutiner</a:t>
            </a:r>
            <a:br>
              <a:rPr lang="nb-NO" dirty="0">
                <a:solidFill>
                  <a:srgbClr val="92D050"/>
                </a:solidFill>
              </a:rPr>
            </a:br>
            <a:endParaRPr lang="nb-NO" dirty="0">
              <a:solidFill>
                <a:srgbClr val="92D050"/>
              </a:solidFill>
            </a:endParaRPr>
          </a:p>
          <a:p>
            <a:pPr lvl="0"/>
            <a:r>
              <a:rPr lang="nb-NO" sz="4400" dirty="0">
                <a:solidFill>
                  <a:srgbClr val="FFC000"/>
                </a:solidFill>
              </a:rPr>
              <a:t>Basale smittevernrutiner</a:t>
            </a:r>
            <a:br>
              <a:rPr lang="nb-NO" sz="4400" dirty="0">
                <a:solidFill>
                  <a:srgbClr val="FFC000"/>
                </a:solidFill>
              </a:rPr>
            </a:br>
            <a:endParaRPr lang="nb-NO" sz="4400" dirty="0">
              <a:solidFill>
                <a:srgbClr val="FFC000"/>
              </a:solidFill>
            </a:endParaRPr>
          </a:p>
          <a:p>
            <a:r>
              <a:rPr lang="nb-NO" sz="5400" b="1" dirty="0">
                <a:solidFill>
                  <a:srgbClr val="FF0000"/>
                </a:solidFill>
              </a:rPr>
              <a:t>Basale smittevernrutiner</a:t>
            </a:r>
          </a:p>
          <a:p>
            <a:endParaRPr lang="nb-NO" dirty="0"/>
          </a:p>
        </p:txBody>
      </p:sp>
    </p:spTree>
    <p:extLst>
      <p:ext uri="{BB962C8B-B14F-4D97-AF65-F5344CB8AC3E}">
        <p14:creationId xmlns:p14="http://schemas.microsoft.com/office/powerpoint/2010/main" val="17159248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67419" y="1435488"/>
            <a:ext cx="6530887" cy="2836648"/>
          </a:xfrm>
          <a:prstGeom prst="rect">
            <a:avLst/>
          </a:prstGeom>
        </p:spPr>
      </p:pic>
      <p:sp>
        <p:nvSpPr>
          <p:cNvPr id="3" name="Plassholder for tekst 2"/>
          <p:cNvSpPr>
            <a:spLocks noGrp="1"/>
          </p:cNvSpPr>
          <p:nvPr>
            <p:ph type="body" sz="quarter" idx="11"/>
          </p:nvPr>
        </p:nvSpPr>
        <p:spPr/>
        <p:txBody>
          <a:bodyPr/>
          <a:lstStyle/>
          <a:p>
            <a:endParaRPr lang="nb-NO" dirty="0"/>
          </a:p>
        </p:txBody>
      </p:sp>
      <p:sp>
        <p:nvSpPr>
          <p:cNvPr id="2" name="Tittel 1"/>
          <p:cNvSpPr>
            <a:spLocks noGrp="1"/>
          </p:cNvSpPr>
          <p:nvPr>
            <p:ph type="title"/>
          </p:nvPr>
        </p:nvSpPr>
        <p:spPr/>
        <p:txBody>
          <a:bodyPr/>
          <a:lstStyle/>
          <a:p>
            <a:r>
              <a:rPr lang="nb-NO" dirty="0" smtClean="0"/>
              <a:t>Multiresistente bakterier</a:t>
            </a:r>
            <a:endParaRPr lang="nb-NO" dirty="0"/>
          </a:p>
        </p:txBody>
      </p:sp>
      <p:pic>
        <p:nvPicPr>
          <p:cNvPr id="9" name="Bilde 8"/>
          <p:cNvPicPr>
            <a:picLocks noChangeAspect="1"/>
          </p:cNvPicPr>
          <p:nvPr/>
        </p:nvPicPr>
        <p:blipFill>
          <a:blip r:embed="rId3"/>
          <a:stretch>
            <a:fillRect/>
          </a:stretch>
        </p:blipFill>
        <p:spPr>
          <a:xfrm>
            <a:off x="1872145" y="1773042"/>
            <a:ext cx="5854554" cy="3704147"/>
          </a:xfrm>
          <a:prstGeom prst="rect">
            <a:avLst/>
          </a:prstGeom>
        </p:spPr>
      </p:pic>
      <p:pic>
        <p:nvPicPr>
          <p:cNvPr id="6" name="Bilde 5"/>
          <p:cNvPicPr>
            <a:picLocks noChangeAspect="1"/>
          </p:cNvPicPr>
          <p:nvPr/>
        </p:nvPicPr>
        <p:blipFill>
          <a:blip r:embed="rId4"/>
          <a:stretch>
            <a:fillRect/>
          </a:stretch>
        </p:blipFill>
        <p:spPr>
          <a:xfrm>
            <a:off x="3851598" y="1605224"/>
            <a:ext cx="6493734" cy="4953627"/>
          </a:xfrm>
          <a:prstGeom prst="rect">
            <a:avLst/>
          </a:prstGeom>
        </p:spPr>
      </p:pic>
      <p:pic>
        <p:nvPicPr>
          <p:cNvPr id="10" name="Bilde 9"/>
          <p:cNvPicPr>
            <a:picLocks noChangeAspect="1"/>
          </p:cNvPicPr>
          <p:nvPr/>
        </p:nvPicPr>
        <p:blipFill>
          <a:blip r:embed="rId5"/>
          <a:stretch>
            <a:fillRect/>
          </a:stretch>
        </p:blipFill>
        <p:spPr>
          <a:xfrm>
            <a:off x="528064" y="1662220"/>
            <a:ext cx="7054884" cy="5195780"/>
          </a:xfrm>
          <a:prstGeom prst="rect">
            <a:avLst/>
          </a:prstGeom>
        </p:spPr>
      </p:pic>
      <p:pic>
        <p:nvPicPr>
          <p:cNvPr id="11" name="Bilde 10"/>
          <p:cNvPicPr>
            <a:picLocks noChangeAspect="1"/>
          </p:cNvPicPr>
          <p:nvPr/>
        </p:nvPicPr>
        <p:blipFill>
          <a:blip r:embed="rId6"/>
          <a:stretch>
            <a:fillRect/>
          </a:stretch>
        </p:blipFill>
        <p:spPr>
          <a:xfrm>
            <a:off x="3318965" y="1532261"/>
            <a:ext cx="5943001" cy="5181480"/>
          </a:xfrm>
          <a:prstGeom prst="rect">
            <a:avLst/>
          </a:prstGeom>
        </p:spPr>
      </p:pic>
      <p:sp>
        <p:nvSpPr>
          <p:cNvPr id="12" name="Pil høyre 11"/>
          <p:cNvSpPr/>
          <p:nvPr/>
        </p:nvSpPr>
        <p:spPr>
          <a:xfrm>
            <a:off x="3570051" y="5350213"/>
            <a:ext cx="826851" cy="8949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893774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fltVal val="0"/>
                                          </p:val>
                                        </p:tav>
                                        <p:tav tm="100000">
                                          <p:val>
                                            <p:strVal val="#ppt_w"/>
                                          </p:val>
                                        </p:tav>
                                      </p:tavLst>
                                    </p:anim>
                                    <p:anim calcmode="lin" valueType="num">
                                      <p:cBhvr>
                                        <p:cTn id="43" dur="250" fill="hold"/>
                                        <p:tgtEl>
                                          <p:spTgt spid="12"/>
                                        </p:tgtEl>
                                        <p:attrNameLst>
                                          <p:attrName>ppt_h</p:attrName>
                                        </p:attrNameLst>
                                      </p:cBhvr>
                                      <p:tavLst>
                                        <p:tav tm="0">
                                          <p:val>
                                            <p:fltVal val="0"/>
                                          </p:val>
                                        </p:tav>
                                        <p:tav tm="100000">
                                          <p:val>
                                            <p:strVal val="#ppt_h"/>
                                          </p:val>
                                        </p:tav>
                                      </p:tavLst>
                                    </p:anim>
                                    <p:anim calcmode="lin" valueType="num">
                                      <p:cBhvr>
                                        <p:cTn id="44" dur="250" fill="hold"/>
                                        <p:tgtEl>
                                          <p:spTgt spid="12"/>
                                        </p:tgtEl>
                                        <p:attrNameLst>
                                          <p:attrName>style.rotation</p:attrName>
                                        </p:attrNameLst>
                                      </p:cBhvr>
                                      <p:tavLst>
                                        <p:tav tm="0">
                                          <p:val>
                                            <p:fltVal val="90"/>
                                          </p:val>
                                        </p:tav>
                                        <p:tav tm="100000">
                                          <p:val>
                                            <p:fltVal val="0"/>
                                          </p:val>
                                        </p:tav>
                                      </p:tavLst>
                                    </p:anim>
                                    <p:animEffect transition="in" filter="fade">
                                      <p:cBhvr>
                                        <p:cTn id="4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1218795"/>
          </a:xfrm>
        </p:spPr>
        <p:txBody>
          <a:bodyPr/>
          <a:lstStyle/>
          <a:p>
            <a:pPr algn="ctr"/>
            <a:r>
              <a:rPr lang="nb-NO" sz="8800" dirty="0" smtClean="0"/>
              <a:t>Takk for i dag!</a:t>
            </a:r>
            <a:endParaRPr lang="nb-NO" sz="8800"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2"/>
          </p:nvPr>
        </p:nvSpPr>
        <p:spPr/>
        <p:txBody>
          <a:bodyPr/>
          <a:lstStyle/>
          <a:p>
            <a:endParaRPr lang="nb-NO" dirty="0"/>
          </a:p>
        </p:txBody>
      </p:sp>
      <p:pic>
        <p:nvPicPr>
          <p:cNvPr id="5" name="Bilde 4"/>
          <p:cNvPicPr>
            <a:picLocks noChangeAspect="1"/>
          </p:cNvPicPr>
          <p:nvPr/>
        </p:nvPicPr>
        <p:blipFill>
          <a:blip r:embed="rId2"/>
          <a:stretch>
            <a:fillRect/>
          </a:stretch>
        </p:blipFill>
        <p:spPr>
          <a:xfrm>
            <a:off x="3279487" y="2177396"/>
            <a:ext cx="5987304" cy="3680197"/>
          </a:xfrm>
          <a:prstGeom prst="rect">
            <a:avLst/>
          </a:prstGeom>
        </p:spPr>
      </p:pic>
    </p:spTree>
    <p:extLst>
      <p:ext uri="{BB962C8B-B14F-4D97-AF65-F5344CB8AC3E}">
        <p14:creationId xmlns:p14="http://schemas.microsoft.com/office/powerpoint/2010/main" val="2661510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 fill="hold"/>
                                        <p:tgtEl>
                                          <p:spTgt spid="5"/>
                                        </p:tgtEl>
                                        <p:attrNameLst>
                                          <p:attrName>ppt_w</p:attrName>
                                        </p:attrNameLst>
                                      </p:cBhvr>
                                      <p:tavLst>
                                        <p:tav tm="0">
                                          <p:val>
                                            <p:fltVal val="0"/>
                                          </p:val>
                                        </p:tav>
                                        <p:tav tm="100000">
                                          <p:val>
                                            <p:strVal val="#ppt_w"/>
                                          </p:val>
                                        </p:tav>
                                      </p:tavLst>
                                    </p:anim>
                                    <p:anim calcmode="lin" valueType="num">
                                      <p:cBhvr>
                                        <p:cTn id="8" dur="10" fill="hold"/>
                                        <p:tgtEl>
                                          <p:spTgt spid="5"/>
                                        </p:tgtEl>
                                        <p:attrNameLst>
                                          <p:attrName>ppt_h</p:attrName>
                                        </p:attrNameLst>
                                      </p:cBhvr>
                                      <p:tavLst>
                                        <p:tav tm="0">
                                          <p:val>
                                            <p:fltVal val="0"/>
                                          </p:val>
                                        </p:tav>
                                        <p:tav tm="100000">
                                          <p:val>
                                            <p:strVal val="#ppt_h"/>
                                          </p:val>
                                        </p:tav>
                                      </p:tavLst>
                                    </p:anim>
                                    <p:animEffect transition="in" filter="fade">
                                      <p:cBhvr>
                                        <p:cTn id="9"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1821887" y="1527429"/>
            <a:ext cx="8902503" cy="5040473"/>
          </a:xfrm>
          <a:prstGeom prst="rect">
            <a:avLst/>
          </a:prstGeom>
        </p:spPr>
      </p:pic>
      <p:sp>
        <p:nvSpPr>
          <p:cNvPr id="2" name="Tittel 1"/>
          <p:cNvSpPr>
            <a:spLocks noGrp="1"/>
          </p:cNvSpPr>
          <p:nvPr>
            <p:ph type="title"/>
          </p:nvPr>
        </p:nvSpPr>
        <p:spPr>
          <a:xfrm>
            <a:off x="1015339" y="250670"/>
            <a:ext cx="10515600" cy="1087349"/>
          </a:xfrm>
        </p:spPr>
        <p:txBody>
          <a:bodyPr/>
          <a:lstStyle/>
          <a:p>
            <a:pPr algn="ctr"/>
            <a:r>
              <a:rPr lang="nb-NO" sz="3200" dirty="0"/>
              <a:t>Moderne medisinsk behandling er avhengig </a:t>
            </a:r>
            <a:r>
              <a:rPr lang="nb-NO" sz="3200" dirty="0" smtClean="0"/>
              <a:t>av effektive</a:t>
            </a:r>
            <a:r>
              <a:rPr lang="nb-NO" dirty="0" smtClean="0"/>
              <a:t> </a:t>
            </a:r>
            <a:r>
              <a:rPr lang="nb-NO" sz="3200" dirty="0"/>
              <a:t>antibiotika – noen eksempler</a:t>
            </a:r>
            <a:r>
              <a:rPr lang="nb-NO" sz="3200" dirty="0" smtClean="0"/>
              <a:t>:</a:t>
            </a:r>
            <a:endParaRPr lang="nb-NO" dirty="0"/>
          </a:p>
        </p:txBody>
      </p:sp>
    </p:spTree>
    <p:extLst>
      <p:ext uri="{BB962C8B-B14F-4D97-AF65-F5344CB8AC3E}">
        <p14:creationId xmlns:p14="http://schemas.microsoft.com/office/powerpoint/2010/main" val="3233973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664797"/>
          </a:xfrm>
        </p:spPr>
        <p:txBody>
          <a:bodyPr/>
          <a:lstStyle/>
          <a:p>
            <a:r>
              <a:rPr lang="nb-NO" sz="4800" dirty="0"/>
              <a:t>Årsaker til økende forekomst</a:t>
            </a:r>
            <a:endParaRPr lang="nb-NO" dirty="0"/>
          </a:p>
        </p:txBody>
      </p:sp>
      <p:sp>
        <p:nvSpPr>
          <p:cNvPr id="3" name="Plassholder for tekst 2"/>
          <p:cNvSpPr>
            <a:spLocks noGrp="1"/>
          </p:cNvSpPr>
          <p:nvPr>
            <p:ph type="body" sz="quarter" idx="11"/>
          </p:nvPr>
        </p:nvSpPr>
        <p:spPr/>
        <p:txBody>
          <a:bodyPr/>
          <a:lstStyle/>
          <a:p>
            <a:r>
              <a:rPr lang="nb-NO" dirty="0" smtClean="0"/>
              <a:t>En verden i endring økende seleksjon av resistente bakterier</a:t>
            </a:r>
            <a:endParaRPr lang="nb-NO" dirty="0"/>
          </a:p>
        </p:txBody>
      </p:sp>
      <p:sp>
        <p:nvSpPr>
          <p:cNvPr id="4" name="Plassholder for tekst 3"/>
          <p:cNvSpPr>
            <a:spLocks noGrp="1"/>
          </p:cNvSpPr>
          <p:nvPr>
            <p:ph type="body" sz="quarter" idx="12"/>
          </p:nvPr>
        </p:nvSpPr>
        <p:spPr/>
        <p:txBody>
          <a:bodyPr/>
          <a:lstStyle/>
          <a:p>
            <a:pPr lvl="0">
              <a:buClr>
                <a:srgbClr val="EE756A"/>
              </a:buClr>
            </a:pPr>
            <a:r>
              <a:rPr lang="nb-NO" sz="2400" dirty="0">
                <a:solidFill>
                  <a:srgbClr val="003871"/>
                </a:solidFill>
              </a:rPr>
              <a:t>Hovedårsak til resistensutvikling: Høyt forbruk av antibiotika</a:t>
            </a:r>
          </a:p>
          <a:p>
            <a:pPr lvl="0">
              <a:buClr>
                <a:srgbClr val="EE756A"/>
              </a:buClr>
            </a:pPr>
            <a:r>
              <a:rPr lang="nb-NO" sz="2400" dirty="0">
                <a:solidFill>
                  <a:srgbClr val="003871"/>
                </a:solidFill>
              </a:rPr>
              <a:t>Hovedårsaker til spredning av resistente bakterier globalt: </a:t>
            </a:r>
            <a:r>
              <a:rPr lang="nb-NO" sz="2400" dirty="0" smtClean="0">
                <a:solidFill>
                  <a:srgbClr val="003871"/>
                </a:solidFill>
              </a:rPr>
              <a:t/>
            </a:r>
            <a:br>
              <a:rPr lang="nb-NO" sz="2400" dirty="0" smtClean="0">
                <a:solidFill>
                  <a:srgbClr val="003871"/>
                </a:solidFill>
              </a:rPr>
            </a:br>
            <a:r>
              <a:rPr lang="nb-NO" sz="2400" dirty="0" smtClean="0">
                <a:solidFill>
                  <a:srgbClr val="003871"/>
                </a:solidFill>
              </a:rPr>
              <a:t>Reisevirksomhet </a:t>
            </a:r>
            <a:r>
              <a:rPr lang="nb-NO" sz="2400" dirty="0">
                <a:solidFill>
                  <a:srgbClr val="003871"/>
                </a:solidFill>
              </a:rPr>
              <a:t>og manglende/ lite effektive </a:t>
            </a:r>
            <a:r>
              <a:rPr lang="nb-NO" sz="2400" dirty="0" smtClean="0">
                <a:solidFill>
                  <a:srgbClr val="003871"/>
                </a:solidFill>
              </a:rPr>
              <a:t>smitteverntiltak</a:t>
            </a:r>
          </a:p>
          <a:p>
            <a:pPr lvl="0">
              <a:buClr>
                <a:srgbClr val="EE756A"/>
              </a:buClr>
            </a:pPr>
            <a:r>
              <a:rPr lang="nb-NO" sz="2400" dirty="0" smtClean="0">
                <a:solidFill>
                  <a:srgbClr val="003871"/>
                </a:solidFill>
              </a:rPr>
              <a:t>En verden alt henger sammen – mennesker, dyr og omverden</a:t>
            </a:r>
          </a:p>
          <a:p>
            <a:pPr marL="0" indent="0">
              <a:buNone/>
            </a:pPr>
            <a:endParaRPr lang="nb-NO" dirty="0"/>
          </a:p>
        </p:txBody>
      </p:sp>
      <p:pic>
        <p:nvPicPr>
          <p:cNvPr id="5" name="Bilde 4"/>
          <p:cNvPicPr>
            <a:picLocks noChangeAspect="1"/>
          </p:cNvPicPr>
          <p:nvPr/>
        </p:nvPicPr>
        <p:blipFill rotWithShape="1">
          <a:blip r:embed="rId2"/>
          <a:srcRect t="9957"/>
          <a:stretch/>
        </p:blipFill>
        <p:spPr>
          <a:xfrm>
            <a:off x="9009671" y="2874805"/>
            <a:ext cx="2880772" cy="2682347"/>
          </a:xfrm>
          <a:prstGeom prst="rect">
            <a:avLst/>
          </a:prstGeom>
        </p:spPr>
      </p:pic>
    </p:spTree>
    <p:extLst>
      <p:ext uri="{BB962C8B-B14F-4D97-AF65-F5344CB8AC3E}">
        <p14:creationId xmlns:p14="http://schemas.microsoft.com/office/powerpoint/2010/main" val="2990497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339" y="366471"/>
            <a:ext cx="10515600" cy="1329595"/>
          </a:xfrm>
        </p:spPr>
        <p:txBody>
          <a:bodyPr/>
          <a:lstStyle/>
          <a:p>
            <a:r>
              <a:rPr lang="nb-NO" sz="4800" dirty="0"/>
              <a:t>Spredningsveier for </a:t>
            </a:r>
            <a:r>
              <a:rPr lang="nb-NO" sz="4800" dirty="0" err="1"/>
              <a:t>antibiotikaresistente</a:t>
            </a:r>
            <a:r>
              <a:rPr lang="nb-NO" sz="4800" dirty="0"/>
              <a:t> bakterier</a:t>
            </a:r>
          </a:p>
        </p:txBody>
      </p:sp>
      <p:pic>
        <p:nvPicPr>
          <p:cNvPr id="5" name="Plassholder for innhold 3"/>
          <p:cNvPicPr>
            <a:picLocks noGrp="1" noChangeAspect="1"/>
          </p:cNvPicPr>
          <p:nvPr>
            <p:ph idx="1"/>
          </p:nvPr>
        </p:nvPicPr>
        <p:blipFill rotWithShape="1">
          <a:blip r:embed="rId2"/>
          <a:srcRect t="9450"/>
          <a:stretch/>
        </p:blipFill>
        <p:spPr>
          <a:xfrm>
            <a:off x="2718486" y="1638075"/>
            <a:ext cx="8812453" cy="4902768"/>
          </a:xfrm>
          <a:prstGeom prst="rect">
            <a:avLst/>
          </a:prstGeom>
        </p:spPr>
      </p:pic>
    </p:spTree>
    <p:extLst>
      <p:ext uri="{BB962C8B-B14F-4D97-AF65-F5344CB8AC3E}">
        <p14:creationId xmlns:p14="http://schemas.microsoft.com/office/powerpoint/2010/main" val="18811381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338" y="463055"/>
            <a:ext cx="10515600" cy="664797"/>
          </a:xfrm>
        </p:spPr>
        <p:txBody>
          <a:bodyPr/>
          <a:lstStyle/>
          <a:p>
            <a:pPr algn="ctr"/>
            <a:r>
              <a:rPr lang="nb-NO" sz="4800" dirty="0"/>
              <a:t>Forekomst av </a:t>
            </a:r>
            <a:r>
              <a:rPr lang="nb-NO" sz="4800" dirty="0" smtClean="0"/>
              <a:t>MRSA</a:t>
            </a:r>
            <a:endParaRPr lang="nb-NO" dirty="0"/>
          </a:p>
        </p:txBody>
      </p:sp>
      <p:pic>
        <p:nvPicPr>
          <p:cNvPr id="4" name="Bilde 3"/>
          <p:cNvPicPr>
            <a:picLocks noChangeAspect="1"/>
          </p:cNvPicPr>
          <p:nvPr/>
        </p:nvPicPr>
        <p:blipFill rotWithShape="1">
          <a:blip r:embed="rId2"/>
          <a:srcRect l="11013" t="19892" r="50811" b="11135"/>
          <a:stretch/>
        </p:blipFill>
        <p:spPr>
          <a:xfrm>
            <a:off x="1953137" y="1354393"/>
            <a:ext cx="8878901" cy="5013045"/>
          </a:xfrm>
          <a:prstGeom prst="rect">
            <a:avLst/>
          </a:prstGeom>
        </p:spPr>
      </p:pic>
    </p:spTree>
    <p:extLst>
      <p:ext uri="{BB962C8B-B14F-4D97-AF65-F5344CB8AC3E}">
        <p14:creationId xmlns:p14="http://schemas.microsoft.com/office/powerpoint/2010/main" val="3214960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_08_2018.potx [Skrivebeskyttet]" id="{5BFF2CF0-86AB-4F3A-9000-C256A60BB98F}" vid="{6773030F-7655-433C-98B9-91AF9D4F40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6EC19D615AC3748B5323C2DFBC5D0BD" ma:contentTypeVersion="5" ma:contentTypeDescription="Opprett et nytt dokument." ma:contentTypeScope="" ma:versionID="9de626ebdec54095d4da1d1dcb065e6e">
  <xsd:schema xmlns:xsd="http://www.w3.org/2001/XMLSchema" xmlns:xs="http://www.w3.org/2001/XMLSchema" xmlns:p="http://schemas.microsoft.com/office/2006/metadata/properties" xmlns:ns1="http://schemas.microsoft.com/sharepoint/v3" xmlns:ns2="1efd57d9-e196-426d-8733-cdf19f155125" targetNamespace="http://schemas.microsoft.com/office/2006/metadata/properties" ma:root="true" ma:fieldsID="821d6c4b966d1955c56f2f1943c6653a" ns1:_="" ns2:_="">
    <xsd:import namespace="http://schemas.microsoft.com/sharepoint/v3"/>
    <xsd:import namespace="1efd57d9-e196-426d-8733-cdf19f15512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5"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fd57d9-e196-426d-8733-cdf19f155125" elementFormDefault="qualified">
    <xsd:import namespace="http://schemas.microsoft.com/office/2006/documentManagement/types"/>
    <xsd:import namespace="http://schemas.microsoft.com/office/infopath/2007/PartnerControls"/>
    <xsd:element name="SharedWithUsers" ma:index="10" nillable="true" ma:displayName="Delt med"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nholdstype"/>
        <xsd:element ref="dc:title" minOccurs="0" maxOccurs="1" ma:index="3"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20B9CB-1E4D-47B3-928A-15FAE68F16B2}">
  <ds:schemaRefs>
    <ds:schemaRef ds:uri="http://schemas.microsoft.com/sharepoint/v3/contenttype/forms"/>
  </ds:schemaRefs>
</ds:datastoreItem>
</file>

<file path=customXml/itemProps2.xml><?xml version="1.0" encoding="utf-8"?>
<ds:datastoreItem xmlns:ds="http://schemas.openxmlformats.org/officeDocument/2006/customXml" ds:itemID="{E946865C-BFFC-4E3E-9CD0-73F52EC79FD9}">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efd57d9-e196-426d-8733-cdf19f155125"/>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FFA8F8B1-BB55-4D4C-929A-14A482875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fd57d9-e196-426d-8733-cdf19f1551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2018Håndtering av MRSA og multiresistente bakterier sykehjem</Template>
  <TotalTime>1872</TotalTime>
  <Words>2014</Words>
  <Application>Microsoft Office PowerPoint</Application>
  <PresentationFormat>Widescreen</PresentationFormat>
  <Paragraphs>310</Paragraphs>
  <Slides>50</Slides>
  <Notes>1</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50</vt:i4>
      </vt:variant>
    </vt:vector>
  </HeadingPairs>
  <TitlesOfParts>
    <vt:vector size="58" baseType="lpstr">
      <vt:lpstr>ＭＳ Ｐゴシック</vt:lpstr>
      <vt:lpstr>Arial</vt:lpstr>
      <vt:lpstr>Arial Unicode MS</vt:lpstr>
      <vt:lpstr>Bookman Old Style</vt:lpstr>
      <vt:lpstr>Calibri</vt:lpstr>
      <vt:lpstr>Times New Roman</vt:lpstr>
      <vt:lpstr>Wingdings</vt:lpstr>
      <vt:lpstr>Office-tema</vt:lpstr>
      <vt:lpstr>PowerPoint-presentasjon</vt:lpstr>
      <vt:lpstr>Innhold</vt:lpstr>
      <vt:lpstr>Noen spørsmål fra rådgivningsloggen!</vt:lpstr>
      <vt:lpstr>MRSA/ESBL/VRE</vt:lpstr>
      <vt:lpstr>Multiresistente bakterier</vt:lpstr>
      <vt:lpstr>Moderne medisinsk behandling er avhengig av effektive antibiotika – noen eksempler:</vt:lpstr>
      <vt:lpstr>Årsaker til økende forekomst</vt:lpstr>
      <vt:lpstr>Spredningsveier for antibiotikaresistente bakterier</vt:lpstr>
      <vt:lpstr>Forekomst av MRSA</vt:lpstr>
      <vt:lpstr>MRSA i Europa 2017</vt:lpstr>
      <vt:lpstr>MRSA i Norge</vt:lpstr>
      <vt:lpstr>Forekomst av ESBLCARBA i verden</vt:lpstr>
      <vt:lpstr>Proportion of resistant ESBLcarba klebsiella pneumonia invasive isolates in European countries </vt:lpstr>
      <vt:lpstr>ESBL i Norge</vt:lpstr>
      <vt:lpstr>Forekomst av ESBLcarba i Norge</vt:lpstr>
      <vt:lpstr>VRE</vt:lpstr>
      <vt:lpstr>VRE (Vancomycin Resistente Enterokokker) i Norge</vt:lpstr>
      <vt:lpstr>Hva er MRSA</vt:lpstr>
      <vt:lpstr>Risikomomenter for MRSA</vt:lpstr>
      <vt:lpstr>MRSA – varighet av bærertilstand</vt:lpstr>
      <vt:lpstr>Tiltak i helsetjenester</vt:lpstr>
      <vt:lpstr>Aktiv-screening? </vt:lpstr>
      <vt:lpstr>Smitteoppsporing ved uventet funn av MRSA hos inneliggende beboer i sykehjem</vt:lpstr>
      <vt:lpstr>Hvem skal i så fall screenes og hva sier veilederen? </vt:lpstr>
      <vt:lpstr>Smitteoppsporing i sykehjem</vt:lpstr>
      <vt:lpstr>Utdyping av plikt til undersøkelse</vt:lpstr>
      <vt:lpstr>Isolering på sykehjem?</vt:lpstr>
      <vt:lpstr>Hvorfor ingen isolering på sykehjem?</vt:lpstr>
      <vt:lpstr>Tiltak i sykehjem MRSA</vt:lpstr>
      <vt:lpstr>Tiltak ved MRSA hos beboer i sykehjem</vt:lpstr>
      <vt:lpstr>Tiltak brukeren i hjemmetjenesten</vt:lpstr>
      <vt:lpstr>Tiltak i brukerens hjem</vt:lpstr>
      <vt:lpstr>Tiltak overfor personalet</vt:lpstr>
      <vt:lpstr>Anbefalte tiltak i landbruket</vt:lpstr>
      <vt:lpstr>ESBL/VRE</vt:lpstr>
      <vt:lpstr>Hva er ESBL</vt:lpstr>
      <vt:lpstr>Tre grupper ESBL</vt:lpstr>
      <vt:lpstr>Tiltak ved ESBL/VRE på sykehjem</vt:lpstr>
      <vt:lpstr>Tiltak i sykehjem MRSA</vt:lpstr>
      <vt:lpstr>Tiltak ved ESBL/VRE på sykehjem</vt:lpstr>
      <vt:lpstr>Tiltak i sykehjem ESBL/VRE</vt:lpstr>
      <vt:lpstr>Når skal vi screene ved ESBL/VRE? </vt:lpstr>
      <vt:lpstr>Screening eller ikke screening på sykehjem?</vt:lpstr>
      <vt:lpstr>Rengjøring</vt:lpstr>
      <vt:lpstr>Sykehjemmets største problem</vt:lpstr>
      <vt:lpstr>Informasjon!</vt:lpstr>
      <vt:lpstr>Tiltak ved ESBL/VRE hos brukeren i hjemmetjenesten</vt:lpstr>
      <vt:lpstr>Tiltak ved ESBL/VRE i brukerens hjem</vt:lpstr>
      <vt:lpstr>Tiltak ESBL/VRE</vt:lpstr>
      <vt:lpstr>Takk for i dag!</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Bentele, Horst</dc:creator>
  <cp:lastModifiedBy>Bentele, Horst</cp:lastModifiedBy>
  <cp:revision>84</cp:revision>
  <cp:lastPrinted>2019-09-19T10:06:16Z</cp:lastPrinted>
  <dcterms:created xsi:type="dcterms:W3CDTF">2018-09-20T05:25:29Z</dcterms:created>
  <dcterms:modified xsi:type="dcterms:W3CDTF">2019-11-12T12:03:51Z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0x01010016EC19D615AC3748B5323C2DFBC5D0BD</vt:lpwstr>
  </property>
</Properties>
</file>