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61" r:id="rId2"/>
    <p:sldId id="262" r:id="rId3"/>
    <p:sldId id="268" r:id="rId4"/>
    <p:sldId id="266" r:id="rId5"/>
    <p:sldId id="269" r:id="rId6"/>
    <p:sldId id="270" r:id="rId7"/>
    <p:sldId id="271" r:id="rId8"/>
    <p:sldId id="256" r:id="rId9"/>
    <p:sldId id="257" r:id="rId10"/>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249" autoAdjust="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2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0D17979-83C8-4B33-9E05-8A7C92C309E2}" type="datetimeFigureOut">
              <a:rPr lang="nb-NO" smtClean="0"/>
              <a:t>10.01.2018</a:t>
            </a:fld>
            <a:endParaRPr lang="nb-NO"/>
          </a:p>
        </p:txBody>
      </p:sp>
      <p:sp>
        <p:nvSpPr>
          <p:cNvPr id="4" name="Plassholder for bunn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521C032-71C5-4F24-8D78-4ED51C01E28F}" type="slidenum">
              <a:rPr lang="nb-NO" smtClean="0"/>
              <a:t>‹#›</a:t>
            </a:fld>
            <a:endParaRPr lang="nb-NO"/>
          </a:p>
        </p:txBody>
      </p:sp>
    </p:spTree>
    <p:extLst>
      <p:ext uri="{BB962C8B-B14F-4D97-AF65-F5344CB8AC3E}">
        <p14:creationId xmlns:p14="http://schemas.microsoft.com/office/powerpoint/2010/main" val="3669613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A34A08A-0DCA-48A1-B64C-2BAD1BA860AD}" type="datetimeFigureOut">
              <a:rPr lang="nb-NO" smtClean="0"/>
              <a:t>10.01.2018</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0D668D1-2188-47B2-9041-3598A31B7B29}" type="slidenum">
              <a:rPr lang="nb-NO" smtClean="0"/>
              <a:t>‹#›</a:t>
            </a:fld>
            <a:endParaRPr lang="nb-NO"/>
          </a:p>
        </p:txBody>
      </p:sp>
    </p:spTree>
    <p:extLst>
      <p:ext uri="{BB962C8B-B14F-4D97-AF65-F5344CB8AC3E}">
        <p14:creationId xmlns:p14="http://schemas.microsoft.com/office/powerpoint/2010/main" val="3260717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Min bakgrunn:</a:t>
            </a:r>
            <a:r>
              <a:rPr lang="nb-NO" baseline="0" dirty="0"/>
              <a:t> </a:t>
            </a:r>
          </a:p>
          <a:p>
            <a:r>
              <a:rPr lang="nb-NO" baseline="0" dirty="0"/>
              <a:t>Hadde dette bare vært et bardufenomen, så hadde jeg tenkt at problemet kom til å løse seg. Men dette er et problem som </a:t>
            </a:r>
            <a:r>
              <a:rPr lang="nb-NO" baseline="0" dirty="0" err="1"/>
              <a:t>scært</a:t>
            </a:r>
            <a:r>
              <a:rPr lang="nb-NO" baseline="0" dirty="0"/>
              <a:t> mange kommuner over hele landet opplever. Min største bekymring gjennom 30 år som leder i en kommunehelsetjeneste er den utfordringen vi nå ser </a:t>
            </a:r>
            <a:r>
              <a:rPr lang="nb-NO" baseline="0" dirty="0" err="1"/>
              <a:t>mht</a:t>
            </a:r>
            <a:r>
              <a:rPr lang="nb-NO" baseline="0" dirty="0"/>
              <a:t> fastleger.</a:t>
            </a:r>
          </a:p>
        </p:txBody>
      </p:sp>
      <p:sp>
        <p:nvSpPr>
          <p:cNvPr id="4" name="Plassholder for lysbildenummer 3"/>
          <p:cNvSpPr>
            <a:spLocks noGrp="1"/>
          </p:cNvSpPr>
          <p:nvPr>
            <p:ph type="sldNum" sz="quarter" idx="10"/>
          </p:nvPr>
        </p:nvSpPr>
        <p:spPr/>
        <p:txBody>
          <a:bodyPr/>
          <a:lstStyle/>
          <a:p>
            <a:fld id="{10D668D1-2188-47B2-9041-3598A31B7B29}" type="slidenum">
              <a:rPr lang="nb-NO" smtClean="0"/>
              <a:t>1</a:t>
            </a:fld>
            <a:endParaRPr lang="nb-NO"/>
          </a:p>
        </p:txBody>
      </p:sp>
    </p:spTree>
    <p:extLst>
      <p:ext uri="{BB962C8B-B14F-4D97-AF65-F5344CB8AC3E}">
        <p14:creationId xmlns:p14="http://schemas.microsoft.com/office/powerpoint/2010/main" val="3819207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10D668D1-2188-47B2-9041-3598A31B7B29}" type="slidenum">
              <a:rPr lang="nb-NO" smtClean="0"/>
              <a:t>2</a:t>
            </a:fld>
            <a:endParaRPr lang="nb-NO"/>
          </a:p>
        </p:txBody>
      </p:sp>
    </p:spTree>
    <p:extLst>
      <p:ext uri="{BB962C8B-B14F-4D97-AF65-F5344CB8AC3E}">
        <p14:creationId xmlns:p14="http://schemas.microsoft.com/office/powerpoint/2010/main" val="1373581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Er det tilfeldigheter…</a:t>
            </a:r>
          </a:p>
          <a:p>
            <a:r>
              <a:rPr lang="nb-NO" dirty="0"/>
              <a:t>Gode rammer:</a:t>
            </a:r>
            <a:r>
              <a:rPr lang="nb-NO" baseline="0" dirty="0"/>
              <a:t> økonomi, listestørrelser, stabilt hjelpepersonell, lokaler etc. Prøvd å tilby etableringsstøtte…</a:t>
            </a:r>
            <a:endParaRPr lang="nb-NO" dirty="0"/>
          </a:p>
        </p:txBody>
      </p:sp>
      <p:sp>
        <p:nvSpPr>
          <p:cNvPr id="4" name="Plassholder for lysbildenummer 3"/>
          <p:cNvSpPr>
            <a:spLocks noGrp="1"/>
          </p:cNvSpPr>
          <p:nvPr>
            <p:ph type="sldNum" sz="quarter" idx="10"/>
          </p:nvPr>
        </p:nvSpPr>
        <p:spPr/>
        <p:txBody>
          <a:bodyPr/>
          <a:lstStyle/>
          <a:p>
            <a:fld id="{10D668D1-2188-47B2-9041-3598A31B7B29}" type="slidenum">
              <a:rPr lang="nb-NO" smtClean="0"/>
              <a:t>3</a:t>
            </a:fld>
            <a:endParaRPr lang="nb-NO"/>
          </a:p>
        </p:txBody>
      </p:sp>
    </p:spTree>
    <p:extLst>
      <p:ext uri="{BB962C8B-B14F-4D97-AF65-F5344CB8AC3E}">
        <p14:creationId xmlns:p14="http://schemas.microsoft.com/office/powerpoint/2010/main" val="3640728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10D668D1-2188-47B2-9041-3598A31B7B29}" type="slidenum">
              <a:rPr lang="nb-NO" smtClean="0"/>
              <a:t>4</a:t>
            </a:fld>
            <a:endParaRPr lang="nb-NO"/>
          </a:p>
        </p:txBody>
      </p:sp>
    </p:spTree>
    <p:extLst>
      <p:ext uri="{BB962C8B-B14F-4D97-AF65-F5344CB8AC3E}">
        <p14:creationId xmlns:p14="http://schemas.microsoft.com/office/powerpoint/2010/main" val="3060609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Vikarbyrå : det går bra med en vikar fra vikarbyrå, men når</a:t>
            </a:r>
            <a:r>
              <a:rPr lang="nb-NO" baseline="0" dirty="0"/>
              <a:t> det begynner å bli tre av seks, som er fra 3 – 6 </a:t>
            </a:r>
            <a:r>
              <a:rPr lang="nb-NO" baseline="0" dirty="0" err="1"/>
              <a:t>mnd</a:t>
            </a:r>
            <a:r>
              <a:rPr lang="nb-NO" baseline="0" dirty="0"/>
              <a:t>, går det ut over kontinuitet. De har helle ikke nødvendig kunnskap hverken om pasienten eller samfunnet rundt.</a:t>
            </a:r>
            <a:endParaRPr lang="nb-NO" dirty="0"/>
          </a:p>
        </p:txBody>
      </p:sp>
      <p:sp>
        <p:nvSpPr>
          <p:cNvPr id="4" name="Plassholder for lysbildenummer 3"/>
          <p:cNvSpPr>
            <a:spLocks noGrp="1"/>
          </p:cNvSpPr>
          <p:nvPr>
            <p:ph type="sldNum" sz="quarter" idx="10"/>
          </p:nvPr>
        </p:nvSpPr>
        <p:spPr/>
        <p:txBody>
          <a:bodyPr/>
          <a:lstStyle/>
          <a:p>
            <a:fld id="{10D668D1-2188-47B2-9041-3598A31B7B29}" type="slidenum">
              <a:rPr lang="nb-NO" smtClean="0"/>
              <a:t>5</a:t>
            </a:fld>
            <a:endParaRPr lang="nb-NO"/>
          </a:p>
        </p:txBody>
      </p:sp>
    </p:spTree>
    <p:extLst>
      <p:ext uri="{BB962C8B-B14F-4D97-AF65-F5344CB8AC3E}">
        <p14:creationId xmlns:p14="http://schemas.microsoft.com/office/powerpoint/2010/main" val="3186524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Særlig må nevnes</a:t>
            </a:r>
            <a:r>
              <a:rPr lang="nb-NO" baseline="0" dirty="0"/>
              <a:t> samhandlingsreformen.</a:t>
            </a:r>
          </a:p>
          <a:p>
            <a:r>
              <a:rPr lang="nb-NO" baseline="0" dirty="0"/>
              <a:t>Berører også andre deltjenester i en kommune </a:t>
            </a:r>
          </a:p>
          <a:p>
            <a:endParaRPr lang="nb-NO" dirty="0"/>
          </a:p>
        </p:txBody>
      </p:sp>
      <p:sp>
        <p:nvSpPr>
          <p:cNvPr id="4" name="Plassholder for lysbildenummer 3"/>
          <p:cNvSpPr>
            <a:spLocks noGrp="1"/>
          </p:cNvSpPr>
          <p:nvPr>
            <p:ph type="sldNum" sz="quarter" idx="10"/>
          </p:nvPr>
        </p:nvSpPr>
        <p:spPr/>
        <p:txBody>
          <a:bodyPr/>
          <a:lstStyle/>
          <a:p>
            <a:fld id="{10D668D1-2188-47B2-9041-3598A31B7B29}" type="slidenum">
              <a:rPr lang="nb-NO" smtClean="0"/>
              <a:t>6</a:t>
            </a:fld>
            <a:endParaRPr lang="nb-NO"/>
          </a:p>
        </p:txBody>
      </p:sp>
    </p:spTree>
    <p:extLst>
      <p:ext uri="{BB962C8B-B14F-4D97-AF65-F5344CB8AC3E}">
        <p14:creationId xmlns:p14="http://schemas.microsoft.com/office/powerpoint/2010/main" val="258968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Det er nå forskriftsfestet krav om spesialistutdanning for leger i kurativ virksomhet i kommunene, men det er foreløpig ikke klarlagt hvordan kommunen skal organisere og finansiere dette. Å starte et   </a:t>
            </a:r>
          </a:p>
          <a:p>
            <a:r>
              <a:rPr lang="nb-NO" sz="1200" kern="1200" dirty="0">
                <a:solidFill>
                  <a:schemeClr val="tx1"/>
                </a:solidFill>
                <a:effectLst/>
                <a:latin typeface="+mn-lt"/>
                <a:ea typeface="+mn-ea"/>
                <a:cs typeface="+mn-cs"/>
              </a:rPr>
              <a:t>       utdanningsløp i sykehus i en fast stilling, uten krav om investeringer, med fast lønn, muligheter for forskning og full dekning av alle utgifter som påløper til utdanningen vil uten tvil for mange leger fortone seg </a:t>
            </a:r>
          </a:p>
          <a:p>
            <a:endParaRPr lang="nb-NO" dirty="0"/>
          </a:p>
        </p:txBody>
      </p:sp>
      <p:sp>
        <p:nvSpPr>
          <p:cNvPr id="4" name="Plassholder for lysbildenummer 3"/>
          <p:cNvSpPr>
            <a:spLocks noGrp="1"/>
          </p:cNvSpPr>
          <p:nvPr>
            <p:ph type="sldNum" sz="quarter" idx="10"/>
          </p:nvPr>
        </p:nvSpPr>
        <p:spPr/>
        <p:txBody>
          <a:bodyPr/>
          <a:lstStyle/>
          <a:p>
            <a:fld id="{10D668D1-2188-47B2-9041-3598A31B7B29}" type="slidenum">
              <a:rPr lang="nb-NO" smtClean="0"/>
              <a:t>7</a:t>
            </a:fld>
            <a:endParaRPr lang="nb-NO"/>
          </a:p>
        </p:txBody>
      </p:sp>
    </p:spTree>
    <p:extLst>
      <p:ext uri="{BB962C8B-B14F-4D97-AF65-F5344CB8AC3E}">
        <p14:creationId xmlns:p14="http://schemas.microsoft.com/office/powerpoint/2010/main" val="3538472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For mange leger betyr dette arbeid langt utover ettermiddager. Pasienten prioriteres i kontortid og papirarbeid tas på ettermiddag/kveld.</a:t>
            </a: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En god start er å lytte til</a:t>
            </a:r>
            <a:r>
              <a:rPr lang="nb-NO" baseline="0" dirty="0"/>
              <a:t> det som sies.</a:t>
            </a:r>
            <a:endParaRPr lang="nb-NO" dirty="0"/>
          </a:p>
          <a:p>
            <a:endParaRPr lang="nb-NO" dirty="0"/>
          </a:p>
        </p:txBody>
      </p:sp>
      <p:sp>
        <p:nvSpPr>
          <p:cNvPr id="4" name="Plassholder for lysbildenummer 3"/>
          <p:cNvSpPr>
            <a:spLocks noGrp="1"/>
          </p:cNvSpPr>
          <p:nvPr>
            <p:ph type="sldNum" sz="quarter" idx="10"/>
          </p:nvPr>
        </p:nvSpPr>
        <p:spPr/>
        <p:txBody>
          <a:bodyPr/>
          <a:lstStyle/>
          <a:p>
            <a:fld id="{10D668D1-2188-47B2-9041-3598A31B7B29}" type="slidenum">
              <a:rPr lang="nb-NO" smtClean="0"/>
              <a:t>8</a:t>
            </a:fld>
            <a:endParaRPr lang="nb-NO"/>
          </a:p>
        </p:txBody>
      </p:sp>
    </p:spTree>
    <p:extLst>
      <p:ext uri="{BB962C8B-B14F-4D97-AF65-F5344CB8AC3E}">
        <p14:creationId xmlns:p14="http://schemas.microsoft.com/office/powerpoint/2010/main" val="3410222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Problemet må tas på største alvor og løftes til sentrale myndigheter. Dette er ikke opp til den enkelte kommune å håndtere alene. Her </a:t>
            </a:r>
            <a:r>
              <a:rPr lang="nb-NO"/>
              <a:t>sees kanskje </a:t>
            </a:r>
            <a:r>
              <a:rPr lang="nb-NO" dirty="0"/>
              <a:t>et lysglimt…</a:t>
            </a:r>
          </a:p>
        </p:txBody>
      </p:sp>
      <p:sp>
        <p:nvSpPr>
          <p:cNvPr id="4" name="Plassholder for lysbildenummer 3"/>
          <p:cNvSpPr>
            <a:spLocks noGrp="1"/>
          </p:cNvSpPr>
          <p:nvPr>
            <p:ph type="sldNum" sz="quarter" idx="10"/>
          </p:nvPr>
        </p:nvSpPr>
        <p:spPr/>
        <p:txBody>
          <a:bodyPr/>
          <a:lstStyle/>
          <a:p>
            <a:fld id="{10D668D1-2188-47B2-9041-3598A31B7B29}" type="slidenum">
              <a:rPr lang="nb-NO" smtClean="0"/>
              <a:t>9</a:t>
            </a:fld>
            <a:endParaRPr lang="nb-NO"/>
          </a:p>
        </p:txBody>
      </p:sp>
    </p:spTree>
    <p:extLst>
      <p:ext uri="{BB962C8B-B14F-4D97-AF65-F5344CB8AC3E}">
        <p14:creationId xmlns:p14="http://schemas.microsoft.com/office/powerpoint/2010/main" val="1514511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Plassholder for dato 3"/>
          <p:cNvSpPr>
            <a:spLocks noGrp="1"/>
          </p:cNvSpPr>
          <p:nvPr>
            <p:ph type="dt" sz="half" idx="10"/>
          </p:nvPr>
        </p:nvSpPr>
        <p:spPr/>
        <p:txBody>
          <a:bodyPr/>
          <a:lstStyle>
            <a:lvl1pPr>
              <a:defRPr/>
            </a:lvl1pPr>
          </a:lstStyle>
          <a:p>
            <a:fld id="{FCD8EEB1-19B0-4527-8B86-F6253BDE7B5B}" type="datetimeFigureOut">
              <a:rPr lang="nb-NO" smtClean="0"/>
              <a:t>10.01.2018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C72703F0-AC18-4490-A3C0-DBAA0478DFB0}" type="slidenum">
              <a:rPr lang="nb-NO" smtClean="0"/>
              <a:t>‹#›</a:t>
            </a:fld>
            <a:endParaRPr lang="nb-NO"/>
          </a:p>
        </p:txBody>
      </p:sp>
    </p:spTree>
    <p:extLst>
      <p:ext uri="{BB962C8B-B14F-4D97-AF65-F5344CB8AC3E}">
        <p14:creationId xmlns:p14="http://schemas.microsoft.com/office/powerpoint/2010/main" val="157215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FCD8EEB1-19B0-4527-8B86-F6253BDE7B5B}" type="datetimeFigureOut">
              <a:rPr lang="nb-NO" smtClean="0"/>
              <a:t>10.01.2018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C72703F0-AC18-4490-A3C0-DBAA0478DFB0}" type="slidenum">
              <a:rPr lang="nb-NO" smtClean="0"/>
              <a:t>‹#›</a:t>
            </a:fld>
            <a:endParaRPr lang="nb-NO"/>
          </a:p>
        </p:txBody>
      </p:sp>
    </p:spTree>
    <p:extLst>
      <p:ext uri="{BB962C8B-B14F-4D97-AF65-F5344CB8AC3E}">
        <p14:creationId xmlns:p14="http://schemas.microsoft.com/office/powerpoint/2010/main" val="2298969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711950" y="1557338"/>
            <a:ext cx="2057400" cy="4464050"/>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539750" y="1557338"/>
            <a:ext cx="6019800" cy="446405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FCD8EEB1-19B0-4527-8B86-F6253BDE7B5B}" type="datetimeFigureOut">
              <a:rPr lang="nb-NO" smtClean="0"/>
              <a:t>10.01.2018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C72703F0-AC18-4490-A3C0-DBAA0478DFB0}" type="slidenum">
              <a:rPr lang="nb-NO" smtClean="0"/>
              <a:t>‹#›</a:t>
            </a:fld>
            <a:endParaRPr lang="nb-NO"/>
          </a:p>
        </p:txBody>
      </p:sp>
    </p:spTree>
    <p:extLst>
      <p:ext uri="{BB962C8B-B14F-4D97-AF65-F5344CB8AC3E}">
        <p14:creationId xmlns:p14="http://schemas.microsoft.com/office/powerpoint/2010/main" val="20675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FCD8EEB1-19B0-4527-8B86-F6253BDE7B5B}" type="datetimeFigureOut">
              <a:rPr lang="nb-NO" smtClean="0"/>
              <a:t>10.01.2018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C72703F0-AC18-4490-A3C0-DBAA0478DFB0}" type="slidenum">
              <a:rPr lang="nb-NO" smtClean="0"/>
              <a:t>‹#›</a:t>
            </a:fld>
            <a:endParaRPr lang="nb-NO"/>
          </a:p>
        </p:txBody>
      </p:sp>
    </p:spTree>
    <p:extLst>
      <p:ext uri="{BB962C8B-B14F-4D97-AF65-F5344CB8AC3E}">
        <p14:creationId xmlns:p14="http://schemas.microsoft.com/office/powerpoint/2010/main" val="69343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Plassholder for dato 3"/>
          <p:cNvSpPr>
            <a:spLocks noGrp="1"/>
          </p:cNvSpPr>
          <p:nvPr>
            <p:ph type="dt" sz="half" idx="10"/>
          </p:nvPr>
        </p:nvSpPr>
        <p:spPr/>
        <p:txBody>
          <a:bodyPr/>
          <a:lstStyle>
            <a:lvl1pPr>
              <a:defRPr/>
            </a:lvl1pPr>
          </a:lstStyle>
          <a:p>
            <a:fld id="{FCD8EEB1-19B0-4527-8B86-F6253BDE7B5B}" type="datetimeFigureOut">
              <a:rPr lang="nb-NO" smtClean="0"/>
              <a:t>10.01.2018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C72703F0-AC18-4490-A3C0-DBAA0478DFB0}" type="slidenum">
              <a:rPr lang="nb-NO" smtClean="0"/>
              <a:t>‹#›</a:t>
            </a:fld>
            <a:endParaRPr lang="nb-NO"/>
          </a:p>
        </p:txBody>
      </p:sp>
    </p:spTree>
    <p:extLst>
      <p:ext uri="{BB962C8B-B14F-4D97-AF65-F5344CB8AC3E}">
        <p14:creationId xmlns:p14="http://schemas.microsoft.com/office/powerpoint/2010/main" val="390002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539750" y="2852738"/>
            <a:ext cx="4038600" cy="3168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730750" y="2852738"/>
            <a:ext cx="4038600" cy="3168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lvl1pPr>
              <a:defRPr/>
            </a:lvl1pPr>
          </a:lstStyle>
          <a:p>
            <a:fld id="{FCD8EEB1-19B0-4527-8B86-F6253BDE7B5B}" type="datetimeFigureOut">
              <a:rPr lang="nb-NO" smtClean="0"/>
              <a:t>10.01.2018</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C72703F0-AC18-4490-A3C0-DBAA0478DFB0}" type="slidenum">
              <a:rPr lang="nb-NO" smtClean="0"/>
              <a:t>‹#›</a:t>
            </a:fld>
            <a:endParaRPr lang="nb-NO"/>
          </a:p>
        </p:txBody>
      </p:sp>
    </p:spTree>
    <p:extLst>
      <p:ext uri="{BB962C8B-B14F-4D97-AF65-F5344CB8AC3E}">
        <p14:creationId xmlns:p14="http://schemas.microsoft.com/office/powerpoint/2010/main" val="1278137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lvl1pPr>
              <a:defRPr/>
            </a:lvl1pPr>
          </a:lstStyle>
          <a:p>
            <a:fld id="{FCD8EEB1-19B0-4527-8B86-F6253BDE7B5B}" type="datetimeFigureOut">
              <a:rPr lang="nb-NO" smtClean="0"/>
              <a:t>10.01.2018</a:t>
            </a:fld>
            <a:endParaRPr lang="nb-NO"/>
          </a:p>
        </p:txBody>
      </p:sp>
      <p:sp>
        <p:nvSpPr>
          <p:cNvPr id="8" name="Plassholder for bunntekst 7"/>
          <p:cNvSpPr>
            <a:spLocks noGrp="1"/>
          </p:cNvSpPr>
          <p:nvPr>
            <p:ph type="ftr" sz="quarter" idx="11"/>
          </p:nvPr>
        </p:nvSpPr>
        <p:spPr/>
        <p:txBody>
          <a:bodyPr/>
          <a:lstStyle>
            <a:lvl1pPr>
              <a:defRPr/>
            </a:lvl1pPr>
          </a:lstStyle>
          <a:p>
            <a:endParaRPr lang="nb-NO"/>
          </a:p>
        </p:txBody>
      </p:sp>
      <p:sp>
        <p:nvSpPr>
          <p:cNvPr id="9" name="Plassholder for lysbildenummer 8"/>
          <p:cNvSpPr>
            <a:spLocks noGrp="1"/>
          </p:cNvSpPr>
          <p:nvPr>
            <p:ph type="sldNum" sz="quarter" idx="12"/>
          </p:nvPr>
        </p:nvSpPr>
        <p:spPr/>
        <p:txBody>
          <a:bodyPr/>
          <a:lstStyle>
            <a:lvl1pPr>
              <a:defRPr/>
            </a:lvl1pPr>
          </a:lstStyle>
          <a:p>
            <a:fld id="{C72703F0-AC18-4490-A3C0-DBAA0478DFB0}" type="slidenum">
              <a:rPr lang="nb-NO" smtClean="0"/>
              <a:t>‹#›</a:t>
            </a:fld>
            <a:endParaRPr lang="nb-NO"/>
          </a:p>
        </p:txBody>
      </p:sp>
    </p:spTree>
    <p:extLst>
      <p:ext uri="{BB962C8B-B14F-4D97-AF65-F5344CB8AC3E}">
        <p14:creationId xmlns:p14="http://schemas.microsoft.com/office/powerpoint/2010/main" val="1962501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lvl1pPr>
              <a:defRPr/>
            </a:lvl1pPr>
          </a:lstStyle>
          <a:p>
            <a:fld id="{FCD8EEB1-19B0-4527-8B86-F6253BDE7B5B}" type="datetimeFigureOut">
              <a:rPr lang="nb-NO" smtClean="0"/>
              <a:t>10.01.2018</a:t>
            </a:fld>
            <a:endParaRPr lang="nb-NO"/>
          </a:p>
        </p:txBody>
      </p:sp>
      <p:sp>
        <p:nvSpPr>
          <p:cNvPr id="4" name="Plassholder for bunntekst 3"/>
          <p:cNvSpPr>
            <a:spLocks noGrp="1"/>
          </p:cNvSpPr>
          <p:nvPr>
            <p:ph type="ftr" sz="quarter" idx="11"/>
          </p:nvPr>
        </p:nvSpPr>
        <p:spPr/>
        <p:txBody>
          <a:bodyPr/>
          <a:lstStyle>
            <a:lvl1pPr>
              <a:defRPr/>
            </a:lvl1pPr>
          </a:lstStyle>
          <a:p>
            <a:endParaRPr lang="nb-NO"/>
          </a:p>
        </p:txBody>
      </p:sp>
      <p:sp>
        <p:nvSpPr>
          <p:cNvPr id="5" name="Plassholder for lysbildenummer 4"/>
          <p:cNvSpPr>
            <a:spLocks noGrp="1"/>
          </p:cNvSpPr>
          <p:nvPr>
            <p:ph type="sldNum" sz="quarter" idx="12"/>
          </p:nvPr>
        </p:nvSpPr>
        <p:spPr/>
        <p:txBody>
          <a:bodyPr/>
          <a:lstStyle>
            <a:lvl1pPr>
              <a:defRPr/>
            </a:lvl1pPr>
          </a:lstStyle>
          <a:p>
            <a:fld id="{C72703F0-AC18-4490-A3C0-DBAA0478DFB0}" type="slidenum">
              <a:rPr lang="nb-NO" smtClean="0"/>
              <a:t>‹#›</a:t>
            </a:fld>
            <a:endParaRPr lang="nb-NO"/>
          </a:p>
        </p:txBody>
      </p:sp>
    </p:spTree>
    <p:extLst>
      <p:ext uri="{BB962C8B-B14F-4D97-AF65-F5344CB8AC3E}">
        <p14:creationId xmlns:p14="http://schemas.microsoft.com/office/powerpoint/2010/main" val="264615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fld id="{FCD8EEB1-19B0-4527-8B86-F6253BDE7B5B}" type="datetimeFigureOut">
              <a:rPr lang="nb-NO" smtClean="0"/>
              <a:t>10.01.2018</a:t>
            </a:fld>
            <a:endParaRPr lang="nb-NO"/>
          </a:p>
        </p:txBody>
      </p:sp>
      <p:sp>
        <p:nvSpPr>
          <p:cNvPr id="3" name="Plassholder for bunntekst 2"/>
          <p:cNvSpPr>
            <a:spLocks noGrp="1"/>
          </p:cNvSpPr>
          <p:nvPr>
            <p:ph type="ftr" sz="quarter" idx="11"/>
          </p:nvPr>
        </p:nvSpPr>
        <p:spPr/>
        <p:txBody>
          <a:bodyPr/>
          <a:lstStyle>
            <a:lvl1pPr>
              <a:defRPr/>
            </a:lvl1pPr>
          </a:lstStyle>
          <a:p>
            <a:endParaRPr lang="nb-NO"/>
          </a:p>
        </p:txBody>
      </p:sp>
      <p:sp>
        <p:nvSpPr>
          <p:cNvPr id="4" name="Plassholder for lysbildenummer 3"/>
          <p:cNvSpPr>
            <a:spLocks noGrp="1"/>
          </p:cNvSpPr>
          <p:nvPr>
            <p:ph type="sldNum" sz="quarter" idx="12"/>
          </p:nvPr>
        </p:nvSpPr>
        <p:spPr/>
        <p:txBody>
          <a:bodyPr/>
          <a:lstStyle>
            <a:lvl1pPr>
              <a:defRPr/>
            </a:lvl1pPr>
          </a:lstStyle>
          <a:p>
            <a:fld id="{C72703F0-AC18-4490-A3C0-DBAA0478DFB0}" type="slidenum">
              <a:rPr lang="nb-NO" smtClean="0"/>
              <a:t>‹#›</a:t>
            </a:fld>
            <a:endParaRPr lang="nb-NO"/>
          </a:p>
        </p:txBody>
      </p:sp>
    </p:spTree>
    <p:extLst>
      <p:ext uri="{BB962C8B-B14F-4D97-AF65-F5344CB8AC3E}">
        <p14:creationId xmlns:p14="http://schemas.microsoft.com/office/powerpoint/2010/main" val="4030581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fld id="{FCD8EEB1-19B0-4527-8B86-F6253BDE7B5B}" type="datetimeFigureOut">
              <a:rPr lang="nb-NO" smtClean="0"/>
              <a:t>10.01.2018</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C72703F0-AC18-4490-A3C0-DBAA0478DFB0}" type="slidenum">
              <a:rPr lang="nb-NO" smtClean="0"/>
              <a:t>‹#›</a:t>
            </a:fld>
            <a:endParaRPr lang="nb-NO"/>
          </a:p>
        </p:txBody>
      </p:sp>
    </p:spTree>
    <p:extLst>
      <p:ext uri="{BB962C8B-B14F-4D97-AF65-F5344CB8AC3E}">
        <p14:creationId xmlns:p14="http://schemas.microsoft.com/office/powerpoint/2010/main" val="2536777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fld id="{FCD8EEB1-19B0-4527-8B86-F6253BDE7B5B}" type="datetimeFigureOut">
              <a:rPr lang="nb-NO" smtClean="0"/>
              <a:t>10.01.2018</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C72703F0-AC18-4490-A3C0-DBAA0478DFB0}" type="slidenum">
              <a:rPr lang="nb-NO" smtClean="0"/>
              <a:t>‹#›</a:t>
            </a:fld>
            <a:endParaRPr lang="nb-NO"/>
          </a:p>
        </p:txBody>
      </p:sp>
    </p:spTree>
    <p:extLst>
      <p:ext uri="{BB962C8B-B14F-4D97-AF65-F5344CB8AC3E}">
        <p14:creationId xmlns:p14="http://schemas.microsoft.com/office/powerpoint/2010/main" val="646701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oleObject" Target="../embeddings/oleObject3.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oleObject" Target="../embeddings/oleObject2.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1746" name="Object 2"/>
          <p:cNvGraphicFramePr>
            <a:graphicFrameLocks noChangeAspect="1"/>
          </p:cNvGraphicFramePr>
          <p:nvPr/>
        </p:nvGraphicFramePr>
        <p:xfrm>
          <a:off x="0" y="0"/>
          <a:ext cx="9144000" cy="4941888"/>
        </p:xfrm>
        <a:graphic>
          <a:graphicData uri="http://schemas.openxmlformats.org/presentationml/2006/ole">
            <mc:AlternateContent xmlns:mc="http://schemas.openxmlformats.org/markup-compatibility/2006">
              <mc:Choice xmlns:v="urn:schemas-microsoft-com:vml" Requires="v">
                <p:oleObj spid="_x0000_s1125" name="Image" r:id="rId14" imgW="7555556" imgH="4368254" progId="Photoshop.Image.6">
                  <p:embed/>
                </p:oleObj>
              </mc:Choice>
              <mc:Fallback>
                <p:oleObj name="Image" r:id="rId14" imgW="7555556" imgH="4368254" progId="Photoshop.Image.6">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494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747" name="Rectangle 3"/>
          <p:cNvSpPr>
            <a:spLocks noGrp="1" noChangeArrowheads="1"/>
          </p:cNvSpPr>
          <p:nvPr>
            <p:ph type="title"/>
          </p:nvPr>
        </p:nvSpPr>
        <p:spPr bwMode="auto">
          <a:xfrm>
            <a:off x="539750" y="15573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altLang="nb-NO"/>
              <a:t>Klikk for å redigere tittelstil</a:t>
            </a:r>
          </a:p>
        </p:txBody>
      </p:sp>
      <p:sp>
        <p:nvSpPr>
          <p:cNvPr id="31748" name="Rectangle 4"/>
          <p:cNvSpPr>
            <a:spLocks noGrp="1" noChangeArrowheads="1"/>
          </p:cNvSpPr>
          <p:nvPr>
            <p:ph type="body" idx="1"/>
          </p:nvPr>
        </p:nvSpPr>
        <p:spPr bwMode="auto">
          <a:xfrm>
            <a:off x="539750" y="2852738"/>
            <a:ext cx="8229600" cy="316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p>
        </p:txBody>
      </p:sp>
      <p:sp>
        <p:nvSpPr>
          <p:cNvPr id="3174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FCD8EEB1-19B0-4527-8B86-F6253BDE7B5B}" type="datetimeFigureOut">
              <a:rPr lang="nb-NO" smtClean="0"/>
              <a:t>10.01.2018</a:t>
            </a:fld>
            <a:endParaRPr lang="nb-NO"/>
          </a:p>
        </p:txBody>
      </p:sp>
      <p:sp>
        <p:nvSpPr>
          <p:cNvPr id="3175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nb-NO"/>
          </a:p>
        </p:txBody>
      </p:sp>
      <p:sp>
        <p:nvSpPr>
          <p:cNvPr id="3175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72703F0-AC18-4490-A3C0-DBAA0478DFB0}" type="slidenum">
              <a:rPr lang="nb-NO" smtClean="0"/>
              <a:t>‹#›</a:t>
            </a:fld>
            <a:endParaRPr lang="nb-NO"/>
          </a:p>
        </p:txBody>
      </p:sp>
      <p:graphicFrame>
        <p:nvGraphicFramePr>
          <p:cNvPr id="31752" name="Object 8"/>
          <p:cNvGraphicFramePr>
            <a:graphicFrameLocks noChangeAspect="1"/>
          </p:cNvGraphicFramePr>
          <p:nvPr/>
        </p:nvGraphicFramePr>
        <p:xfrm>
          <a:off x="539750" y="260350"/>
          <a:ext cx="2881313" cy="520700"/>
        </p:xfrm>
        <a:graphic>
          <a:graphicData uri="http://schemas.openxmlformats.org/presentationml/2006/ole">
            <mc:AlternateContent xmlns:mc="http://schemas.openxmlformats.org/markup-compatibility/2006">
              <mc:Choice xmlns:v="urn:schemas-microsoft-com:vml" Requires="v">
                <p:oleObj spid="_x0000_s1126" name="Image" r:id="rId16" imgW="10450794" imgH="1892063" progId="Photoshop.Image.6">
                  <p:embed/>
                </p:oleObj>
              </mc:Choice>
              <mc:Fallback>
                <p:oleObj name="Image" r:id="rId16" imgW="10450794" imgH="1892063" progId="Photoshop.Image.6">
                  <p:embed/>
                  <p:pic>
                    <p:nvPicPr>
                      <p:cNvPr id="0" name=""/>
                      <p:cNvPicPr>
                        <a:picLocks noChangeAspect="1" noChangeArrowheads="1"/>
                      </p:cNvPicPr>
                      <p:nvPr/>
                    </p:nvPicPr>
                    <p:blipFill>
                      <a:blip r:embed="rId1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9750" y="260350"/>
                        <a:ext cx="2881313"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753" name="Object 9"/>
          <p:cNvGraphicFramePr>
            <a:graphicFrameLocks noChangeAspect="1"/>
          </p:cNvGraphicFramePr>
          <p:nvPr/>
        </p:nvGraphicFramePr>
        <p:xfrm>
          <a:off x="7885113" y="333375"/>
          <a:ext cx="760412" cy="768350"/>
        </p:xfrm>
        <a:graphic>
          <a:graphicData uri="http://schemas.openxmlformats.org/presentationml/2006/ole">
            <mc:AlternateContent xmlns:mc="http://schemas.openxmlformats.org/markup-compatibility/2006">
              <mc:Choice xmlns:v="urn:schemas-microsoft-com:vml" Requires="v">
                <p:oleObj spid="_x0000_s1127" name="Image" r:id="rId18" imgW="1828804" imgH="1849983" progId="Photoshop.Image.6">
                  <p:embed/>
                </p:oleObj>
              </mc:Choice>
              <mc:Fallback>
                <p:oleObj name="Image" r:id="rId18" imgW="1828804" imgH="1849983" progId="Photoshop.Image.6">
                  <p:embed/>
                  <p:pic>
                    <p:nvPicPr>
                      <p:cNvPr id="0" name=""/>
                      <p:cNvPicPr>
                        <a:picLocks noChangeAspect="1" noChangeArrowheads="1"/>
                      </p:cNvPicPr>
                      <p:nvPr/>
                    </p:nvPicPr>
                    <p:blipFill>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5113" y="333375"/>
                        <a:ext cx="760412"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a:t>FASTLEGEORDNING UNDER PRESS</a:t>
            </a:r>
          </a:p>
        </p:txBody>
      </p:sp>
      <p:sp>
        <p:nvSpPr>
          <p:cNvPr id="3" name="Undertittel 2"/>
          <p:cNvSpPr>
            <a:spLocks noGrp="1"/>
          </p:cNvSpPr>
          <p:nvPr>
            <p:ph type="subTitle" idx="1"/>
          </p:nvPr>
        </p:nvSpPr>
        <p:spPr/>
        <p:txBody>
          <a:bodyPr/>
          <a:lstStyle/>
          <a:p>
            <a:r>
              <a:rPr lang="nb-NO" dirty="0"/>
              <a:t>Sett fra et helselederperspektiv.</a:t>
            </a:r>
          </a:p>
          <a:p>
            <a:endParaRPr lang="nb-NO" dirty="0"/>
          </a:p>
          <a:p>
            <a:r>
              <a:rPr lang="nb-NO" sz="2800" dirty="0"/>
              <a:t>Tromsø 11.januar 2018</a:t>
            </a:r>
          </a:p>
        </p:txBody>
      </p:sp>
    </p:spTree>
    <p:extLst>
      <p:ext uri="{BB962C8B-B14F-4D97-AF65-F5344CB8AC3E}">
        <p14:creationId xmlns:p14="http://schemas.microsoft.com/office/powerpoint/2010/main" val="1423923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Bardu kommune har over mange år hatt en stabil og god  legedekning</a:t>
            </a:r>
          </a:p>
        </p:txBody>
      </p:sp>
      <p:sp>
        <p:nvSpPr>
          <p:cNvPr id="3" name="Plassholder for innhold 2"/>
          <p:cNvSpPr>
            <a:spLocks noGrp="1"/>
          </p:cNvSpPr>
          <p:nvPr>
            <p:ph idx="1"/>
          </p:nvPr>
        </p:nvSpPr>
        <p:spPr/>
        <p:txBody>
          <a:bodyPr/>
          <a:lstStyle/>
          <a:p>
            <a:r>
              <a:rPr lang="nb-NO" sz="2400" dirty="0"/>
              <a:t>6 legehjemler + 1 turnuslege</a:t>
            </a:r>
          </a:p>
          <a:p>
            <a:r>
              <a:rPr lang="nb-NO" sz="2400" dirty="0"/>
              <a:t>Mistet flere leger på kort tid</a:t>
            </a:r>
          </a:p>
          <a:p>
            <a:pPr lvl="1"/>
            <a:r>
              <a:rPr lang="nb-NO" sz="2400" dirty="0"/>
              <a:t>2 faste stillinger</a:t>
            </a:r>
          </a:p>
          <a:p>
            <a:pPr lvl="1"/>
            <a:r>
              <a:rPr lang="nb-NO" sz="2400" dirty="0"/>
              <a:t>1 i </a:t>
            </a:r>
            <a:r>
              <a:rPr lang="nb-NO" sz="2400" dirty="0" err="1"/>
              <a:t>sykehusår</a:t>
            </a:r>
            <a:r>
              <a:rPr lang="nb-NO" sz="2400" dirty="0"/>
              <a:t>/spesialisering</a:t>
            </a:r>
          </a:p>
          <a:p>
            <a:pPr lvl="1"/>
            <a:r>
              <a:rPr lang="nb-NO" sz="2400" dirty="0"/>
              <a:t>1Fødselspermisjon</a:t>
            </a:r>
          </a:p>
          <a:p>
            <a:pPr lvl="1"/>
            <a:r>
              <a:rPr lang="nb-NO" sz="2400" dirty="0"/>
              <a:t>1 går av med pensjon 1.mars 2018</a:t>
            </a:r>
          </a:p>
          <a:p>
            <a:pPr lvl="1"/>
            <a:r>
              <a:rPr lang="nb-NO" sz="2400" dirty="0"/>
              <a:t>har problemer med å få kvalifiserte søkere til utlyste stillinger.</a:t>
            </a:r>
          </a:p>
          <a:p>
            <a:endParaRPr lang="nb-NO" dirty="0"/>
          </a:p>
        </p:txBody>
      </p:sp>
    </p:spTree>
    <p:extLst>
      <p:ext uri="{BB962C8B-B14F-4D97-AF65-F5344CB8AC3E}">
        <p14:creationId xmlns:p14="http://schemas.microsoft.com/office/powerpoint/2010/main" val="3492298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NOE SKJER FRA HØST 2016</a:t>
            </a:r>
          </a:p>
        </p:txBody>
      </p:sp>
      <p:sp>
        <p:nvSpPr>
          <p:cNvPr id="3" name="Plassholder for innhold 2"/>
          <p:cNvSpPr>
            <a:spLocks noGrp="1"/>
          </p:cNvSpPr>
          <p:nvPr>
            <p:ph idx="1"/>
          </p:nvPr>
        </p:nvSpPr>
        <p:spPr/>
        <p:txBody>
          <a:bodyPr/>
          <a:lstStyle/>
          <a:p>
            <a:r>
              <a:rPr lang="nb-NO" dirty="0"/>
              <a:t>Fra å ha gode søkerlister –til få om noen kvalifiserte søkere</a:t>
            </a:r>
          </a:p>
          <a:p>
            <a:r>
              <a:rPr lang="nb-NO" dirty="0"/>
              <a:t>Gode rammer ++</a:t>
            </a:r>
          </a:p>
          <a:p>
            <a:r>
              <a:rPr lang="nb-NO" dirty="0"/>
              <a:t>Bruk av nettverk/samtaler med potensielle kandidater</a:t>
            </a:r>
          </a:p>
          <a:p>
            <a:r>
              <a:rPr lang="nb-NO" dirty="0"/>
              <a:t>Vikarer trives godt, skulle gjerne bli, men…….</a:t>
            </a:r>
          </a:p>
        </p:txBody>
      </p:sp>
    </p:spTree>
    <p:extLst>
      <p:ext uri="{BB962C8B-B14F-4D97-AF65-F5344CB8AC3E}">
        <p14:creationId xmlns:p14="http://schemas.microsoft.com/office/powerpoint/2010/main" val="2784084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l"/>
            <a:r>
              <a:rPr lang="nb-NO" dirty="0"/>
              <a:t>konsekvenser for en distriktskommune når rekrutteringen til fastlegestillinger  svikter</a:t>
            </a:r>
          </a:p>
        </p:txBody>
      </p:sp>
      <p:sp>
        <p:nvSpPr>
          <p:cNvPr id="3" name="Plassholder for innhold 2"/>
          <p:cNvSpPr>
            <a:spLocks noGrp="1"/>
          </p:cNvSpPr>
          <p:nvPr>
            <p:ph idx="1"/>
          </p:nvPr>
        </p:nvSpPr>
        <p:spPr/>
        <p:txBody>
          <a:bodyPr/>
          <a:lstStyle/>
          <a:p>
            <a:r>
              <a:rPr lang="nb-NO" sz="1800" dirty="0"/>
              <a:t>Fastlegene er grunnstammen i kommunehelsetjenesten. De har ansvar for diagnostikk og behandling.</a:t>
            </a:r>
          </a:p>
          <a:p>
            <a:r>
              <a:rPr lang="nb-NO" sz="1800" dirty="0"/>
              <a:t> 70% av befolkningen er innom fastlegen hvert år. </a:t>
            </a:r>
          </a:p>
          <a:p>
            <a:r>
              <a:rPr lang="nb-NO" sz="1800" dirty="0"/>
              <a:t>Det er nødvendig med god og trygg legekompetanse for å styrke de andre allmennmedisinske oppgavene i kommunen som sykehjemsmedisin, helsestasjon- og skolehelsetjeneste. </a:t>
            </a:r>
          </a:p>
          <a:p>
            <a:r>
              <a:rPr lang="nb-NO" sz="1800" dirty="0"/>
              <a:t>Alle har rett til en fastlege ( de fleste har en ), inngangsporten til videre behandling/oppfølging</a:t>
            </a:r>
          </a:p>
          <a:p>
            <a:r>
              <a:rPr lang="nb-NO" sz="1800" dirty="0"/>
              <a:t>Kjennskap til befolkningen/Helseutfordringer/ kompetanse om enkeltindivid og samfunn</a:t>
            </a:r>
          </a:p>
          <a:p>
            <a:pPr marL="0" indent="0">
              <a:buNone/>
            </a:pPr>
            <a:endParaRPr lang="nb-NO" dirty="0"/>
          </a:p>
        </p:txBody>
      </p:sp>
    </p:spTree>
    <p:extLst>
      <p:ext uri="{BB962C8B-B14F-4D97-AF65-F5344CB8AC3E}">
        <p14:creationId xmlns:p14="http://schemas.microsoft.com/office/powerpoint/2010/main" val="1842493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476672"/>
            <a:ext cx="8229600" cy="1143000"/>
          </a:xfrm>
        </p:spPr>
        <p:txBody>
          <a:bodyPr/>
          <a:lstStyle/>
          <a:p>
            <a:r>
              <a:rPr lang="nb-NO" dirty="0"/>
              <a:t>Konsekvenser forts…</a:t>
            </a:r>
          </a:p>
        </p:txBody>
      </p:sp>
      <p:sp>
        <p:nvSpPr>
          <p:cNvPr id="3" name="Plassholder for innhold 2"/>
          <p:cNvSpPr>
            <a:spLocks noGrp="1"/>
          </p:cNvSpPr>
          <p:nvPr>
            <p:ph idx="1"/>
          </p:nvPr>
        </p:nvSpPr>
        <p:spPr>
          <a:xfrm>
            <a:off x="539750" y="1844824"/>
            <a:ext cx="8229600" cy="4176564"/>
          </a:xfrm>
        </p:spPr>
        <p:txBody>
          <a:bodyPr/>
          <a:lstStyle/>
          <a:p>
            <a:r>
              <a:rPr lang="nb-NO" sz="2800" dirty="0"/>
              <a:t>Samhandlingsutfordringer mellom kommunehelsetjenesten og spesialisthelsetjenesten. </a:t>
            </a:r>
          </a:p>
          <a:p>
            <a:pPr lvl="1"/>
            <a:r>
              <a:rPr lang="nb-NO" sz="2400" dirty="0"/>
              <a:t>Fastlegene har en sentral rolle i koordineringen mellom kommunehelsetjenesten og spesialisthelsetjenesten</a:t>
            </a:r>
          </a:p>
          <a:p>
            <a:pPr lvl="1"/>
            <a:r>
              <a:rPr lang="nb-NO" sz="2400" dirty="0"/>
              <a:t>En kollaps i fastlegeordningen vil ramme hele helsevesenet. </a:t>
            </a:r>
          </a:p>
          <a:p>
            <a:r>
              <a:rPr lang="nb-NO" dirty="0"/>
              <a:t>Vikarbyrå : dyrt og……..</a:t>
            </a:r>
          </a:p>
          <a:p>
            <a:pPr lvl="1"/>
            <a:r>
              <a:rPr lang="nb-NO" dirty="0"/>
              <a:t>Ikke ønskelig, men kommunen tvinges til midlertidige løsninger</a:t>
            </a:r>
          </a:p>
          <a:p>
            <a:pPr marL="457200" lvl="1" indent="0">
              <a:buNone/>
            </a:pPr>
            <a:endParaRPr lang="nb-NO" dirty="0"/>
          </a:p>
          <a:p>
            <a:pPr marL="914400" lvl="2" indent="0">
              <a:buNone/>
            </a:pPr>
            <a:endParaRPr lang="nb-NO" dirty="0"/>
          </a:p>
        </p:txBody>
      </p:sp>
    </p:spTree>
    <p:extLst>
      <p:ext uri="{BB962C8B-B14F-4D97-AF65-F5344CB8AC3E}">
        <p14:creationId xmlns:p14="http://schemas.microsoft.com/office/powerpoint/2010/main" val="316631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MÅ GJØRES?</a:t>
            </a:r>
          </a:p>
        </p:txBody>
      </p:sp>
      <p:sp>
        <p:nvSpPr>
          <p:cNvPr id="3" name="Plassholder for innhold 2"/>
          <p:cNvSpPr>
            <a:spLocks noGrp="1"/>
          </p:cNvSpPr>
          <p:nvPr>
            <p:ph idx="1"/>
          </p:nvPr>
        </p:nvSpPr>
        <p:spPr/>
        <p:txBody>
          <a:bodyPr/>
          <a:lstStyle/>
          <a:p>
            <a:pPr lvl="0"/>
            <a:r>
              <a:rPr lang="nb-NO" sz="2000" dirty="0"/>
              <a:t>Fastlegeordningen moden for revisjon</a:t>
            </a:r>
          </a:p>
          <a:p>
            <a:pPr lvl="1"/>
            <a:r>
              <a:rPr lang="nb-NO" sz="1600" dirty="0"/>
              <a:t>Fastlegeordningen innført i 2001 (17 år), mye har skjedd i </a:t>
            </a:r>
            <a:r>
              <a:rPr lang="nb-NO" sz="1600" dirty="0" err="1"/>
              <a:t>helsenorge</a:t>
            </a:r>
            <a:r>
              <a:rPr lang="nb-NO" sz="1600" dirty="0"/>
              <a:t> siden den gang.</a:t>
            </a:r>
          </a:p>
          <a:p>
            <a:pPr lvl="0"/>
            <a:r>
              <a:rPr lang="nb-NO" sz="2000" dirty="0" err="1"/>
              <a:t>Samhandlingreformen</a:t>
            </a:r>
            <a:r>
              <a:rPr lang="nb-NO" sz="2000" dirty="0"/>
              <a:t> ( 2011)</a:t>
            </a:r>
          </a:p>
          <a:p>
            <a:pPr lvl="1"/>
            <a:r>
              <a:rPr lang="nb-NO" sz="1600" dirty="0"/>
              <a:t>Tilførte kommunen flere og mere kompliserte oppgaver, noe som krever kontinuitet og faglighet i kommunene. </a:t>
            </a:r>
          </a:p>
          <a:p>
            <a:pPr lvl="1"/>
            <a:r>
              <a:rPr lang="nb-NO" sz="1600" dirty="0"/>
              <a:t>Det forventes at kommunene selv ivaretar pasienter som tidligere ble innlagt i sykehus. Dette skal foregå både i hjemmetjenesten, i sykehjem og i KAD-sengene. </a:t>
            </a:r>
          </a:p>
          <a:p>
            <a:endParaRPr lang="nb-NO" dirty="0"/>
          </a:p>
        </p:txBody>
      </p:sp>
    </p:spTree>
    <p:extLst>
      <p:ext uri="{BB962C8B-B14F-4D97-AF65-F5344CB8AC3E}">
        <p14:creationId xmlns:p14="http://schemas.microsoft.com/office/powerpoint/2010/main" val="210867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flipV="1">
            <a:off x="539750" y="1511619"/>
            <a:ext cx="8229600" cy="45719"/>
          </a:xfrm>
        </p:spPr>
        <p:txBody>
          <a:bodyPr/>
          <a:lstStyle/>
          <a:p>
            <a:endParaRPr lang="nb-NO" dirty="0"/>
          </a:p>
        </p:txBody>
      </p:sp>
      <p:sp>
        <p:nvSpPr>
          <p:cNvPr id="3" name="Plassholder for innhold 2"/>
          <p:cNvSpPr>
            <a:spLocks noGrp="1"/>
          </p:cNvSpPr>
          <p:nvPr>
            <p:ph idx="1"/>
          </p:nvPr>
        </p:nvSpPr>
        <p:spPr>
          <a:xfrm>
            <a:off x="539750" y="1196752"/>
            <a:ext cx="8229600" cy="4824636"/>
          </a:xfrm>
        </p:spPr>
        <p:txBody>
          <a:bodyPr/>
          <a:lstStyle/>
          <a:p>
            <a:r>
              <a:rPr lang="nb-NO" dirty="0"/>
              <a:t>Likestille </a:t>
            </a:r>
            <a:r>
              <a:rPr lang="nb-NO" dirty="0" err="1"/>
              <a:t>komunehelsetjenesten</a:t>
            </a:r>
            <a:r>
              <a:rPr lang="nb-NO" dirty="0"/>
              <a:t> og spesialisthelsetjenesten</a:t>
            </a:r>
          </a:p>
          <a:p>
            <a:pPr lvl="1"/>
            <a:r>
              <a:rPr lang="nb-NO" sz="2000" dirty="0"/>
              <a:t>Fokus på allmennlegetjenesten kontra spesialisthelsetjenesten i utdanningen.  Det er nå bestemt at faste utdanningsstillinger skal implementeres i helseforetak. Tilsvarende tilrettelegging for spesialisering er så langt ikke foreslått fra myndighetens side når  det gjelder kommunehelsetjenesten</a:t>
            </a:r>
            <a:r>
              <a:rPr lang="nb-NO" dirty="0"/>
              <a:t>. </a:t>
            </a:r>
          </a:p>
          <a:p>
            <a:pPr lvl="1"/>
            <a:r>
              <a:rPr lang="nb-NO" sz="2000" dirty="0"/>
              <a:t>Vekst av legestillinger størst i sykehusene</a:t>
            </a:r>
          </a:p>
          <a:p>
            <a:pPr lvl="1"/>
            <a:r>
              <a:rPr lang="nb-NO" dirty="0"/>
              <a:t>Felles ansvar, kommune, stat</a:t>
            </a:r>
          </a:p>
          <a:p>
            <a:pPr lvl="2"/>
            <a:r>
              <a:rPr lang="nb-NO" sz="2000" dirty="0"/>
              <a:t> Hva skal til for å møte fremtidens utfordringer for å sikre gode helsetjenestetilbud til kommunens innbyggere?</a:t>
            </a:r>
          </a:p>
          <a:p>
            <a:pPr marL="457200" lvl="1" indent="0">
              <a:buNone/>
            </a:pPr>
            <a:endParaRPr lang="nb-NO" dirty="0"/>
          </a:p>
        </p:txBody>
      </p:sp>
    </p:spTree>
    <p:extLst>
      <p:ext uri="{BB962C8B-B14F-4D97-AF65-F5344CB8AC3E}">
        <p14:creationId xmlns:p14="http://schemas.microsoft.com/office/powerpoint/2010/main" val="1513082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11560" y="980728"/>
            <a:ext cx="7772400" cy="1470025"/>
          </a:xfrm>
        </p:spPr>
        <p:txBody>
          <a:bodyPr/>
          <a:lstStyle/>
          <a:p>
            <a:r>
              <a:rPr lang="nb-NO" dirty="0"/>
              <a:t>Har det utviklet seg et dårlig omdømme for å jobbe som fastlege?</a:t>
            </a:r>
            <a:br>
              <a:rPr lang="nb-NO" dirty="0"/>
            </a:br>
            <a:endParaRPr lang="nb-NO" dirty="0"/>
          </a:p>
        </p:txBody>
      </p:sp>
      <p:sp>
        <p:nvSpPr>
          <p:cNvPr id="3" name="Undertittel 2"/>
          <p:cNvSpPr>
            <a:spLocks noGrp="1"/>
          </p:cNvSpPr>
          <p:nvPr>
            <p:ph type="subTitle" idx="1"/>
          </p:nvPr>
        </p:nvSpPr>
        <p:spPr>
          <a:xfrm>
            <a:off x="1403648" y="2924944"/>
            <a:ext cx="6400800" cy="1752600"/>
          </a:xfrm>
        </p:spPr>
        <p:txBody>
          <a:bodyPr/>
          <a:lstStyle/>
          <a:p>
            <a:pPr marL="342900" lvl="0" indent="-342900" algn="l">
              <a:buFont typeface="Arial" panose="020B0604020202020204" pitchFamily="34" charset="0"/>
              <a:buChar char="•"/>
            </a:pPr>
            <a:r>
              <a:rPr lang="nb-NO" sz="2000" dirty="0"/>
              <a:t>Tilbakemelding fra unge leger</a:t>
            </a:r>
          </a:p>
          <a:p>
            <a:pPr marL="800100" lvl="1" indent="-342900" algn="l">
              <a:buFont typeface="Arial" panose="020B0604020202020204" pitchFamily="34" charset="0"/>
              <a:buChar char="•"/>
            </a:pPr>
            <a:r>
              <a:rPr lang="nb-NO" sz="1600" dirty="0"/>
              <a:t>Arbeidssituasjonen for fastlegene, stor arbeidsmengde lange lister og et økende byråkrati. Inntektssystemet for legene.</a:t>
            </a:r>
          </a:p>
          <a:p>
            <a:pPr marL="800100" lvl="1" indent="-342900" algn="l">
              <a:buFont typeface="Arial" panose="020B0604020202020204" pitchFamily="34" charset="0"/>
              <a:buChar char="•"/>
            </a:pPr>
            <a:r>
              <a:rPr lang="nb-NO" sz="1600" dirty="0"/>
              <a:t>Unge allmennleger gir uttrykk for at de ønsker et godt arbeidsmiljø, faglige utfordringer, kontroll over egen arbeidssituasjon, og grei avlønning. Ikke urimelige ønsker etter min mening, så hvordan tilrettelegge for det.</a:t>
            </a:r>
          </a:p>
          <a:p>
            <a:pPr marL="800100" lvl="1" indent="-342900" algn="l">
              <a:buFont typeface="Arial" panose="020B0604020202020204" pitchFamily="34" charset="0"/>
              <a:buChar char="•"/>
            </a:pPr>
            <a:endParaRPr lang="nb-NO" sz="1600" dirty="0"/>
          </a:p>
          <a:p>
            <a:pPr algn="l"/>
            <a:r>
              <a:rPr lang="nb-NO" sz="2000" dirty="0"/>
              <a:t> </a:t>
            </a:r>
          </a:p>
          <a:p>
            <a:pPr marL="457200" indent="-457200">
              <a:buFont typeface="Wingdings" panose="05000000000000000000" pitchFamily="2" charset="2"/>
              <a:buChar char="§"/>
            </a:pPr>
            <a:endParaRPr lang="nb-NO" dirty="0"/>
          </a:p>
        </p:txBody>
      </p:sp>
    </p:spTree>
    <p:extLst>
      <p:ext uri="{BB962C8B-B14F-4D97-AF65-F5344CB8AC3E}">
        <p14:creationId xmlns:p14="http://schemas.microsoft.com/office/powerpoint/2010/main" val="1678890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39750" y="980728"/>
            <a:ext cx="8229600" cy="1224136"/>
          </a:xfrm>
        </p:spPr>
        <p:txBody>
          <a:bodyPr/>
          <a:lstStyle/>
          <a:p>
            <a:r>
              <a:rPr lang="nb-NO" dirty="0"/>
              <a:t>LYS I TUNELLEN ??</a:t>
            </a:r>
          </a:p>
        </p:txBody>
      </p:sp>
      <p:sp>
        <p:nvSpPr>
          <p:cNvPr id="3" name="Plassholder for innhold 2"/>
          <p:cNvSpPr>
            <a:spLocks noGrp="1"/>
          </p:cNvSpPr>
          <p:nvPr>
            <p:ph idx="1"/>
          </p:nvPr>
        </p:nvSpPr>
        <p:spPr/>
        <p:txBody>
          <a:bodyPr/>
          <a:lstStyle/>
          <a:p>
            <a:r>
              <a:rPr lang="nb-NO" dirty="0"/>
              <a:t>Situasjonen må tas på alvor </a:t>
            </a:r>
          </a:p>
          <a:p>
            <a:pPr lvl="1"/>
            <a:r>
              <a:rPr lang="nb-NO" dirty="0"/>
              <a:t>Evaluering av fastlegeordningen initiert</a:t>
            </a:r>
          </a:p>
          <a:p>
            <a:r>
              <a:rPr lang="nb-NO" dirty="0"/>
              <a:t>ALIS</a:t>
            </a:r>
          </a:p>
          <a:p>
            <a:r>
              <a:rPr lang="nb-NO" dirty="0"/>
              <a:t>Forutsigbare rammer: </a:t>
            </a:r>
          </a:p>
          <a:p>
            <a:pPr lvl="1"/>
            <a:r>
              <a:rPr lang="nb-NO" dirty="0"/>
              <a:t>for legene</a:t>
            </a:r>
          </a:p>
          <a:p>
            <a:pPr lvl="1"/>
            <a:r>
              <a:rPr lang="nb-NO" dirty="0"/>
              <a:t>for kommunene</a:t>
            </a:r>
          </a:p>
          <a:p>
            <a:pPr lvl="1"/>
            <a:r>
              <a:rPr lang="nb-NO" dirty="0"/>
              <a:t>innbyggerne</a:t>
            </a:r>
          </a:p>
          <a:p>
            <a:pPr marL="0" indent="0">
              <a:buNone/>
            </a:pPr>
            <a:endParaRPr lang="nb-NO" dirty="0"/>
          </a:p>
        </p:txBody>
      </p:sp>
    </p:spTree>
    <p:extLst>
      <p:ext uri="{BB962C8B-B14F-4D97-AF65-F5344CB8AC3E}">
        <p14:creationId xmlns:p14="http://schemas.microsoft.com/office/powerpoint/2010/main" val="3995384838"/>
      </p:ext>
    </p:extLst>
  </p:cSld>
  <p:clrMapOvr>
    <a:masterClrMapping/>
  </p:clrMapOvr>
</p:sld>
</file>

<file path=ppt/theme/theme1.xml><?xml version="1.0" encoding="utf-8"?>
<a:theme xmlns:a="http://schemas.openxmlformats.org/drawingml/2006/main" name="bardu">
  <a:themeElements>
    <a:clrScheme name="1_prøvepresentasj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øvepresentasjon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øvepresentasj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øvepresentasjon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øvepresentasjon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øvepresentasjon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øvepresentasjon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øvepresentasjon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øvepresentasjon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øvepresentasjon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øvepresentasjon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øvepresentasjon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øvepresentasjon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øvepresentasjon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bardu</Template>
  <TotalTime>227</TotalTime>
  <Words>652</Words>
  <Application>Microsoft Office PowerPoint</Application>
  <PresentationFormat>Skjermfremvisning (4:3)</PresentationFormat>
  <Paragraphs>75</Paragraphs>
  <Slides>9</Slides>
  <Notes>9</Notes>
  <HiddenSlides>0</HiddenSlides>
  <MMClips>0</MMClips>
  <ScaleCrop>false</ScaleCrop>
  <HeadingPairs>
    <vt:vector size="8" baseType="variant">
      <vt:variant>
        <vt:lpstr>Brukte skrifter</vt:lpstr>
      </vt:variant>
      <vt:variant>
        <vt:i4>3</vt:i4>
      </vt:variant>
      <vt:variant>
        <vt:lpstr>Tema</vt:lpstr>
      </vt:variant>
      <vt:variant>
        <vt:i4>1</vt:i4>
      </vt:variant>
      <vt:variant>
        <vt:lpstr>Innebygde OLE-servere</vt:lpstr>
      </vt:variant>
      <vt:variant>
        <vt:i4>1</vt:i4>
      </vt:variant>
      <vt:variant>
        <vt:lpstr>Lysbildetitler</vt:lpstr>
      </vt:variant>
      <vt:variant>
        <vt:i4>9</vt:i4>
      </vt:variant>
    </vt:vector>
  </HeadingPairs>
  <TitlesOfParts>
    <vt:vector size="14" baseType="lpstr">
      <vt:lpstr>Arial</vt:lpstr>
      <vt:lpstr>Calibri</vt:lpstr>
      <vt:lpstr>Wingdings</vt:lpstr>
      <vt:lpstr>bardu</vt:lpstr>
      <vt:lpstr>Image</vt:lpstr>
      <vt:lpstr>FASTLEGEORDNING UNDER PRESS</vt:lpstr>
      <vt:lpstr>Bardu kommune har over mange år hatt en stabil og god  legedekning</vt:lpstr>
      <vt:lpstr>NOE SKJER FRA HØST 2016</vt:lpstr>
      <vt:lpstr>konsekvenser for en distriktskommune når rekrutteringen til fastlegestillinger  svikter</vt:lpstr>
      <vt:lpstr>Konsekvenser forts…</vt:lpstr>
      <vt:lpstr>HVA MÅ GJØRES?</vt:lpstr>
      <vt:lpstr>PowerPoint-presentasjon</vt:lpstr>
      <vt:lpstr>Har det utviklet seg et dårlig omdømme for å jobbe som fastlege? </vt:lpstr>
      <vt:lpstr>LYS I TUNELLEN ??</vt:lpstr>
    </vt:vector>
  </TitlesOfParts>
  <Company>Bardu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Bengt Eggen</dc:creator>
  <cp:lastModifiedBy>Inger Linaker</cp:lastModifiedBy>
  <cp:revision>30</cp:revision>
  <cp:lastPrinted>2018-01-09T14:32:03Z</cp:lastPrinted>
  <dcterms:created xsi:type="dcterms:W3CDTF">2016-11-11T07:20:46Z</dcterms:created>
  <dcterms:modified xsi:type="dcterms:W3CDTF">2018-01-10T23:34:18Z</dcterms:modified>
</cp:coreProperties>
</file>