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  <p:sldMasterId id="2147483775" r:id="rId2"/>
  </p:sldMasterIdLst>
  <p:notesMasterIdLst>
    <p:notesMasterId r:id="rId14"/>
  </p:notesMasterIdLst>
  <p:sldIdLst>
    <p:sldId id="283" r:id="rId3"/>
    <p:sldId id="2211" r:id="rId4"/>
    <p:sldId id="2212" r:id="rId5"/>
    <p:sldId id="2215" r:id="rId6"/>
    <p:sldId id="2208" r:id="rId7"/>
    <p:sldId id="2238" r:id="rId8"/>
    <p:sldId id="2197" r:id="rId9"/>
    <p:sldId id="257" r:id="rId10"/>
    <p:sldId id="276" r:id="rId11"/>
    <p:sldId id="2193" r:id="rId12"/>
    <p:sldId id="286" r:id="rId13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942F"/>
    <a:srgbClr val="00ADBA"/>
    <a:srgbClr val="00244E"/>
    <a:srgbClr val="000000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66735" autoAdjust="0"/>
  </p:normalViewPr>
  <p:slideViewPr>
    <p:cSldViewPr snapToGrid="0">
      <p:cViewPr varScale="1">
        <p:scale>
          <a:sx n="47" d="100"/>
          <a:sy n="47" d="100"/>
        </p:scale>
        <p:origin x="432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03.02.2020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Hva har skjedd i </a:t>
            </a:r>
            <a:r>
              <a:rPr lang="nb-NO" dirty="0" err="1"/>
              <a:t>Artisk</a:t>
            </a:r>
            <a:r>
              <a:rPr lang="nb-NO" dirty="0"/>
              <a:t>, bildet viser havisen i Arktis i mars 1988 og mars 2013. </a:t>
            </a:r>
            <a:r>
              <a:rPr lang="nb-NO" dirty="0" err="1"/>
              <a:t>OBS:Havisen</a:t>
            </a:r>
            <a:r>
              <a:rPr lang="nb-NO" dirty="0"/>
              <a:t> er på sitt minste i september. Bildet viser forskjell på utbredelse samt nyis og </a:t>
            </a:r>
            <a:r>
              <a:rPr lang="nb-NO" dirty="0" err="1"/>
              <a:t>flerårsis</a:t>
            </a:r>
            <a:r>
              <a:rPr lang="nb-NO" dirty="0"/>
              <a:t>.  Nyis er blått den eldste isen er hvit.</a:t>
            </a:r>
          </a:p>
          <a:p>
            <a:endParaRPr lang="nb-NO" dirty="0"/>
          </a:p>
          <a:p>
            <a:r>
              <a:rPr lang="nb-NO" dirty="0" err="1"/>
              <a:t>Flerårs</a:t>
            </a:r>
            <a:r>
              <a:rPr lang="nb-NO" dirty="0"/>
              <a:t>-isen blir mindre </a:t>
            </a:r>
            <a:r>
              <a:rPr lang="nb-NO" dirty="0" err="1"/>
              <a:t>dvs</a:t>
            </a:r>
            <a:r>
              <a:rPr lang="nb-NO" dirty="0"/>
              <a:t> isens robusthet mot videre smelting har avtatt kraftig, med økt avsmelting av havisen som følge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5566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følge IEA Oil Information-2017 ( Det Internasjonale Energibyrået) er Norge nr. 4 i </a:t>
            </a:r>
            <a:r>
              <a:rPr lang="nb-NO" dirty="0" err="1"/>
              <a:t>mht</a:t>
            </a:r>
            <a:r>
              <a:rPr lang="nb-NO" dirty="0"/>
              <a:t> eksport av CO2 som følge av salg av olje og gass som brennes i andre land. Kun passert av Russland, Saudi-Arabia og Canada.</a:t>
            </a:r>
          </a:p>
          <a:p>
            <a:r>
              <a:rPr lang="nb-NO" dirty="0"/>
              <a:t>De innenlandske utslippene knyttet til olje og gassektoren er relativt små, men det er her vi vil kutte utslipp ved å elektrifisering av sokkelen.</a:t>
            </a:r>
          </a:p>
          <a:p>
            <a:endParaRPr lang="nb-NO" dirty="0"/>
          </a:p>
          <a:p>
            <a:r>
              <a:rPr lang="nb-NO" dirty="0"/>
              <a:t>Nyere forskning  fra Norge og endre land viser at ved et kutt i oljeproduksjonen i et land vil ikke dette bli fullt kompensert med økte leveranser fra andre land, slik mange hevder </a:t>
            </a:r>
          </a:p>
          <a:p>
            <a:r>
              <a:rPr lang="nb-NO" dirty="0"/>
              <a:t>Opp mot 2/3 av kuttet vil ha direkte utslippsreduserende effekt.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0365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Hva er så </a:t>
            </a:r>
            <a:r>
              <a:rPr lang="nb-NO" b="1" dirty="0"/>
              <a:t>«målbildet</a:t>
            </a:r>
            <a:r>
              <a:rPr lang="nb-NO" dirty="0"/>
              <a:t>» som klimaforskere med dagen klimapolitikk og tiltaksgjennomføring ser:</a:t>
            </a:r>
          </a:p>
          <a:p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Paris-avtalens mål – «ned mot 1,5°C» – er knapt innen rekkevidde.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 er sannsynligvis også 2°C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Vi beveger oss mot 3,4°C innen utgangen av dette århundre, trolig enda høyere.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5335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Fisk og andre marine dyr – forventede geografiske endringer</a:t>
            </a:r>
          </a:p>
          <a:p>
            <a:endParaRPr lang="nb-NO" dirty="0"/>
          </a:p>
          <a:p>
            <a:r>
              <a:rPr lang="nb-NO" dirty="0"/>
              <a:t>Forklar figuren </a:t>
            </a:r>
            <a:r>
              <a:rPr lang="nb-NO" dirty="0" err="1"/>
              <a:t>mht</a:t>
            </a:r>
            <a:r>
              <a:rPr lang="nb-NO" dirty="0"/>
              <a:t> farger:</a:t>
            </a:r>
          </a:p>
          <a:p>
            <a:endParaRPr lang="nb-NO" dirty="0"/>
          </a:p>
          <a:p>
            <a:pPr lvl="1"/>
            <a:r>
              <a:rPr lang="nb-NO" dirty="0"/>
              <a:t>Lilla: Økning</a:t>
            </a:r>
          </a:p>
          <a:p>
            <a:pPr lvl="1"/>
            <a:r>
              <a:rPr lang="nb-NO" dirty="0"/>
              <a:t>Orange: Reduksjon</a:t>
            </a:r>
          </a:p>
          <a:p>
            <a:endParaRPr lang="nb-NO" dirty="0"/>
          </a:p>
          <a:p>
            <a:r>
              <a:rPr lang="nb-NO" dirty="0"/>
              <a:t>Fisk og andre marine dyr vil flytte seg bort fra lave breddegrader og til kaldere områder i nord der temperaturen er mer slik de er tilpasset naturlig.</a:t>
            </a:r>
          </a:p>
          <a:p>
            <a:r>
              <a:rPr lang="nb-NO" dirty="0"/>
              <a:t>I Høge utslippsscenarier blir dette forsterket som følge av endra havtemperatur.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7743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Potensiale for fiske – forventa geografiske endringer</a:t>
            </a:r>
          </a:p>
          <a:p>
            <a:endParaRPr lang="nb-NO" b="1" dirty="0"/>
          </a:p>
          <a:p>
            <a:r>
              <a:rPr lang="nb-NO" dirty="0"/>
              <a:t>Forklar figuren </a:t>
            </a:r>
            <a:r>
              <a:rPr lang="nb-NO" dirty="0" err="1"/>
              <a:t>mht</a:t>
            </a:r>
            <a:r>
              <a:rPr lang="nb-NO" dirty="0"/>
              <a:t> farger:</a:t>
            </a:r>
          </a:p>
          <a:p>
            <a:endParaRPr lang="nb-NO" dirty="0"/>
          </a:p>
          <a:p>
            <a:pPr lvl="1"/>
            <a:r>
              <a:rPr lang="nb-NO" dirty="0"/>
              <a:t>Lilla: Økning</a:t>
            </a:r>
          </a:p>
          <a:p>
            <a:pPr lvl="1"/>
            <a:r>
              <a:rPr lang="nb-NO" dirty="0"/>
              <a:t>Orange: Reduksjon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Etter som artene flyttes seg til høgere  breddegrader og følger sin temperaturpreferanse  svekkes fiskeriene  og særlig kystfiskeriene i folketette områder på lave breddegrader</a:t>
            </a:r>
          </a:p>
          <a:p>
            <a:r>
              <a:rPr lang="nb-NO" dirty="0"/>
              <a:t>Økt konkurranse om mindre fiskeressurser samlet i  mindre områder i nord kan gi økt rom for internasjonale konflikter.</a:t>
            </a:r>
          </a:p>
          <a:p>
            <a:r>
              <a:rPr lang="nb-NO" dirty="0"/>
              <a:t>Og vi ser at dette også kan ramme de norske kystfiskeriene, særlig ved fortsatt høge utslipp.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9060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Et surere hav følger av at økt CO2-mengde i atmosfæren løses opp i sjøvannet og danner «karbonsyre/kullsyre  H2CO3».</a:t>
            </a:r>
          </a:p>
          <a:p>
            <a:endParaRPr lang="nb-NO" dirty="0"/>
          </a:p>
          <a:p>
            <a:r>
              <a:rPr lang="nb-NO" dirty="0"/>
              <a:t>pH-nivå i havet har de siste 30 år sunket med  0.1 pH-enhet, noe som ikke høres mye ut, men dette har gitt 26 % økning i havets surhet siden førindustriell tid</a:t>
            </a:r>
          </a:p>
          <a:p>
            <a:r>
              <a:rPr lang="nb-NO" dirty="0"/>
              <a:t>Om dagens utslippsnivå av CO2 fortsetter mot år 2100 vil havets surhet kunne øke med 100-150 %</a:t>
            </a:r>
          </a:p>
          <a:p>
            <a:r>
              <a:rPr lang="nb-NO" dirty="0"/>
              <a:t> </a:t>
            </a:r>
          </a:p>
          <a:p>
            <a:r>
              <a:rPr lang="nb-NO" dirty="0"/>
              <a:t>Havforsuring truer både organismer og økosystemer, inkludert vår matsikkerhet ved å true alt fra plankton til fisk </a:t>
            </a:r>
          </a:p>
          <a:p>
            <a:r>
              <a:rPr lang="nb-NO" dirty="0"/>
              <a:t>(både villfisk og akvakulturfisk)</a:t>
            </a:r>
          </a:p>
          <a:p>
            <a:endParaRPr lang="nb-NO" dirty="0"/>
          </a:p>
          <a:p>
            <a:r>
              <a:rPr lang="nb-NO" dirty="0"/>
              <a:t>Et  surere hav gir endringer i artssammensetningen i havet.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Arter som danner kalkskall/kalk skjelett vil få større problemer og ha større energiforbruk til skalldanningen og slik vokse mindre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Enkelte fiskeslag får skader på yngelstadiet og økt dødelighet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Andre arter får ved små pH-endringer bedre konkurransevilkår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Atter andre får endringer i fysiologien som bla har vist seg ved svekket orienteringsevne som går ut over jaktevnen og matopptaket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Summen er at havets produktivitet går ned. Havforsuring gir bare tapere på sikt.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0822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For å oppsummere klimastatus 2019: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CO2 innhold atmosfæren  har nådd 47% over før-industrielt  nivå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 er 28 år igjen med dagens utslipp på 2°C – budsjettet,  og vi kan passere 1,5 °C  rundt 2040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 direkte utslipp er 4,8 tonn pr innbygger i verden, i Norge 9,7 tonn pr innbygger, i tillegg kommer indirekte utslipp </a:t>
            </a:r>
            <a:r>
              <a:rPr lang="nb-NO" dirty="0" err="1"/>
              <a:t>dvs</a:t>
            </a:r>
            <a:r>
              <a:rPr lang="nb-NO" dirty="0"/>
              <a:t>  utslipp i andre land knyttet til vårt forbruk,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     noe som bringer oss nordmenn opp på et Klimafotavtrykk på nær 18 tonn CO2-ekv pr år.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Global temperatur har nå steget til 1,05 °C ,  og over land i snitt 1,5 C og flere steder til over 2°C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Trøndelag er blitt 1,1 °C varmere i årsmiddel med </a:t>
            </a:r>
            <a:r>
              <a:rPr lang="nb-NO" dirty="0" err="1"/>
              <a:t>ca</a:t>
            </a:r>
            <a:r>
              <a:rPr lang="nb-NO" dirty="0"/>
              <a:t> 3 uker lengre vekstsesong siden 1960, mens vintermiddel temperaturen er blitt ca. 2 °C varmere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På Svalbard er årsmiddeltemperaturen blitt 5-6°C høgere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Økte nedbørmengder, særlig intensitet og mengde korttidsnedbør. Nedbørsmengden ventes i Trøndelag å øke med 18% frem mot 2100.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Middelvind som før, men de sterkeste vindene blir sterkere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Havstigning har vært 3,6 mm pr år  siden 1993, og hastigheten øker. Grønland og Antarktisk smelter 6 ganger raskere nå enn på 90-tallet.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(NOAA: </a:t>
            </a:r>
            <a:r>
              <a:rPr lang="nb-NO" dirty="0" err="1"/>
              <a:t>recommend</a:t>
            </a:r>
            <a:r>
              <a:rPr lang="nb-NO" dirty="0"/>
              <a:t> a </a:t>
            </a:r>
            <a:r>
              <a:rPr lang="nb-NO" dirty="0" err="1"/>
              <a:t>revised</a:t>
            </a:r>
            <a:r>
              <a:rPr lang="nb-NO" dirty="0"/>
              <a:t> </a:t>
            </a:r>
            <a:r>
              <a:rPr lang="nb-NO" dirty="0" err="1"/>
              <a:t>worst</a:t>
            </a:r>
            <a:r>
              <a:rPr lang="nb-NO" dirty="0"/>
              <a:t>-case </a:t>
            </a:r>
            <a:r>
              <a:rPr lang="nb-NO" dirty="0" err="1"/>
              <a:t>sea</a:t>
            </a:r>
            <a:r>
              <a:rPr lang="nb-NO" dirty="0"/>
              <a:t>-</a:t>
            </a:r>
            <a:r>
              <a:rPr lang="nb-NO" dirty="0" err="1"/>
              <a:t>level</a:t>
            </a:r>
            <a:r>
              <a:rPr lang="nb-NO" dirty="0"/>
              <a:t>-rise scenario </a:t>
            </a:r>
            <a:r>
              <a:rPr lang="nb-NO" dirty="0" err="1"/>
              <a:t>of</a:t>
            </a:r>
            <a:r>
              <a:rPr lang="nb-NO" dirty="0"/>
              <a:t> 2,5 meters by 2100,   5,5 meters by 2150 and  9,7 meters by 2200…..»)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4068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Politikk og innmeldte kutt etter Paris-avtalen: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3159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Hvor er den globale oppvarmingen på veg etter </a:t>
            </a:r>
            <a:r>
              <a:rPr lang="nb-NO" u="sng" dirty="0"/>
              <a:t>innmelde planer </a:t>
            </a:r>
            <a:r>
              <a:rPr lang="nb-NO" dirty="0"/>
              <a:t>om kutt etter Parisavtalen av 2015 pr 2018:</a:t>
            </a:r>
          </a:p>
          <a:p>
            <a:endParaRPr lang="nb-NO" dirty="0"/>
          </a:p>
          <a:p>
            <a:r>
              <a:rPr lang="nb-NO" dirty="0"/>
              <a:t>Ved de innmeldte kutt til Parisavtalen av 2015, er vi på veg mot  fra 3,2 C til over 5C  i følge </a:t>
            </a:r>
            <a:r>
              <a:rPr lang="nb-NO" dirty="0" err="1"/>
              <a:t>WMO’s</a:t>
            </a:r>
            <a:r>
              <a:rPr lang="nb-NO" dirty="0"/>
              <a:t> rapport: </a:t>
            </a:r>
            <a:r>
              <a:rPr lang="nb-NO" dirty="0" err="1"/>
              <a:t>WMO’s</a:t>
            </a:r>
            <a:r>
              <a:rPr lang="nb-NO" dirty="0"/>
              <a:t> </a:t>
            </a:r>
            <a:r>
              <a:rPr lang="nb-NO" dirty="0" err="1"/>
              <a:t>Greenhous</a:t>
            </a:r>
            <a:r>
              <a:rPr lang="nb-NO" dirty="0"/>
              <a:t> gas Bulletin-2019</a:t>
            </a:r>
          </a:p>
          <a:p>
            <a:r>
              <a:rPr lang="nb-NO" dirty="0"/>
              <a:t>Figuren viser klimaendringen vi vil få om vi alle følger utslippspolitikken i de ulike land: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Følger vi Kina leder det  oss til 5,1 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Følger vi USA leder det oss til 4 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Følger vi EU leder det oss til 3,2 C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1992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="1" dirty="0"/>
              <a:t>Få land planlegger for 1,5 ° eller 2°C.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Dagens innmeldte  planer for kutt er utilstrekkelige og gjennomføringen enda svakere.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 må mer radikale mål  til for å holde 1,5° </a:t>
            </a:r>
            <a:r>
              <a:rPr lang="nb-NO" dirty="0" err="1"/>
              <a:t>evt</a:t>
            </a:r>
            <a:r>
              <a:rPr lang="nb-NO" dirty="0"/>
              <a:t> 2°C, og disse må gjennomføres de kommende 10 årene.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Store olje og gass produserende land som Russland, USA,  Saudi-Arabia m. flere vil bringe oss over 4C.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Kun to land har utslippsnivåer som vil holde oss under 1,5C, og det er fattige utviklingsland.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 2020 skal landene melde inn oppdaterte mål om utslippsreduksjoner etter Paris avtalen.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For å holde 1,5 C målet inne rekkevidde må politikerne vedta og gjennomføre radikale tiltak som redusere utslippene med 50-55% inne 2030.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Noe som vil gi konsekvenser i hverdagen for hver enkelt av oss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Men, dess lenger vi venter desto større blir den regningen vi sender til våre barn og barnebarn, og som for dem vil konkurrere med de velferdsgode felleskapet kan tilby dem.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6848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r>
              <a:rPr lang="nb-NO" dirty="0"/>
              <a:t>Kommenter figuren litt: ( stalling mener stopper/stuper)</a:t>
            </a:r>
          </a:p>
          <a:p>
            <a:r>
              <a:rPr lang="nb-NO" dirty="0"/>
              <a:t>Til venstre økning i utslipp: i 2018 økte utslippene globalt  med den høgeste takten siden 2011.  Årsaken ser vi i midtfeltet der utslipp fra kull og særlig gass økte kraftig</a:t>
            </a:r>
          </a:p>
          <a:p>
            <a:endParaRPr lang="nb-NO" dirty="0"/>
          </a:p>
          <a:p>
            <a:r>
              <a:rPr lang="nb-NO" dirty="0"/>
              <a:t>Foreløpige tall for 2019 viser en nedgang i produksjon av energi fra kull på 300TWH, sammenliknet med en normalproduksjon i Norge er på litt over 140 TWH.</a:t>
            </a:r>
          </a:p>
          <a:p>
            <a:endParaRPr lang="nb-NO" dirty="0"/>
          </a:p>
          <a:p>
            <a:r>
              <a:rPr lang="nb-NO" dirty="0"/>
              <a:t>CO2 utslippene fortsetter likevel å stige også i 2019. Dette  grunnet økt gassandel i energiproduksjonen. Kina bytter i økende grad ut kull med gass som brensel i sine kullkraftverk, men samtidig planlegger de å bygge over 120 nye kullkraftverk for å sikre energi til den planlagt økonomiske veksten fremover. Kina forbruker i dag 50% av kullet i verden. </a:t>
            </a:r>
          </a:p>
          <a:p>
            <a:endParaRPr lang="nb-NO" dirty="0"/>
          </a:p>
          <a:p>
            <a:r>
              <a:rPr lang="nb-NO" dirty="0"/>
              <a:t>Veksten innen fornybar energi har ikke økt vesentlig de siste 4-5 årene, </a:t>
            </a:r>
          </a:p>
          <a:p>
            <a:r>
              <a:rPr lang="nb-NO" dirty="0"/>
              <a:t>men det forventes en betydelig økning i fornybarproduksjonen av energi i 2019 og videre  fremover  </a:t>
            </a:r>
          </a:p>
          <a:p>
            <a:r>
              <a:rPr lang="nb-NO" dirty="0"/>
              <a:t>Globalt først og fremst for å dekke økt energietterspørsel, ikke til erstatning for fossile energikilder.</a:t>
            </a:r>
          </a:p>
          <a:p>
            <a:r>
              <a:rPr lang="nb-NO" dirty="0"/>
              <a:t>I EU kuttes bruk av kull for å erstatte kullkraft med gass og fornybar. EU- Green </a:t>
            </a:r>
            <a:r>
              <a:rPr lang="nb-NO" dirty="0" err="1"/>
              <a:t>Deal</a:t>
            </a:r>
            <a:r>
              <a:rPr lang="nb-NO" dirty="0"/>
              <a:t> foreslår å fase ut også gass når de blir null utslippssamfunn i 2050. 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5094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F4089847-C6CF-4D5F-94B7-BAC5CC5E9B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283" y="563559"/>
            <a:ext cx="2664183" cy="187773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9ECEA51-F347-484D-A028-3C92D3438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52825"/>
            <a:ext cx="9144000" cy="1382774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F60678E-0340-41E7-8BD8-2E49B3FA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7676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5425EE2-BA70-41A8-AC87-BC61ABF37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8166-0BA1-480A-A62D-C11B9AC19D39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B5995EF-23A0-4261-BD5B-8B32F830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492DA6-3636-45D4-9FED-572B0131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4293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2ABB54-9849-4497-9410-5BF117272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D60D96A-33E3-46E3-A393-77E9F7304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 marL="452438" indent="-452438">
              <a:defRPr/>
            </a:lvl1pPr>
            <a:lvl2pPr marL="806450" indent="-349250"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6BE3666-FAB1-42ED-BF1F-65A8071F8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FED7B-AD6A-44A5-91B7-504C9CC4C74E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EF4663-0F14-4052-96B6-BE3271DC5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0A575A1-F67C-4DEE-858A-61A52B194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1514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07D1A48-66D9-40D9-B455-C15DEF39AC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DB23837-EA0D-4FA0-A237-64E8E15E0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 marL="452438" indent="-452438">
              <a:defRPr/>
            </a:lvl1pPr>
            <a:lvl2pPr marL="806450" indent="-349250"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4FE785-C6ED-4FA2-AA37-12D2F992C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7B5CC-DB53-4A6A-A187-E6E754B7D663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4833CF9-4D1C-444B-894F-BCE80DE73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C3B58C8-2E73-401A-9B44-31E9965C9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5567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DE6B29-F769-4599-8862-A08F3148B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10E0E36-78FA-4AB0-9DFA-3A8C89A1C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6DCA398-309B-4A1C-88CC-56EE8A29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CB91-E6B4-4733-AFAB-E0B4AC6187AF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0EFDAEC-9A63-42FB-9B27-109180499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082AC6B-7896-4CAD-B10D-AC88996B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0370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D0756C-4EB6-4A9E-8B77-3751FE41F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B96D668-8D65-4CC4-BC8C-1AF381CC0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AB9BDE2-B1EB-4428-8D04-4979AC0E8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0BAD-E180-4183-995E-139B8EB3D2EB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2CCE80-B124-45DC-8462-2B87E0C64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AB075D-EF89-4038-81BE-E5C5CD3B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9093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92A4DB-29A9-45E6-9BCB-DA8DB426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FE1FFDE-F1C5-4CAC-B651-AC87F963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C18D54F-2805-45F2-8F60-833AD4588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12F-C253-4E0F-BC0F-D5548D894D22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1AB00E5-B812-45AA-8060-4BEC21ADF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DDA2D04-0419-44C3-9419-1AED9548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7403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36FA18-FBE2-479E-A238-3E617EBEF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71FF30-1C50-451E-A50D-C90448F13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C642250-A126-499B-AD71-0255E07DF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7F27581-43BF-424A-B36E-1909CD5FB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1FBF-0D73-4013-80F0-D7F802DBB1CB}" type="datetime1">
              <a:rPr lang="nb-NO" smtClean="0"/>
              <a:t>03.02.2020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A684E5-BA0C-42F3-9C1B-453F3E4E5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FEDA033-6B55-4FE8-AF67-1DBDAEC97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8175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B96EBF-375E-4116-A7CB-9E41F4F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84F82F-EECC-482A-9073-036C39680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D2B8961-23F1-45F5-8C03-9AABFFF09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5126822-5415-4CFC-9797-1E34EECA9C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DA22524-43A6-44D4-A216-C7AED520E5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00CD20F-AF63-4BE1-A8F9-9CDFFC76A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93FC-9009-4FD0-91FC-F7407CF2F993}" type="datetime1">
              <a:rPr lang="nb-NO" smtClean="0"/>
              <a:t>03.02.2020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12F9440-E0B6-4691-8EDA-7D8B09402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4CD1E0B-A19C-4739-A8D3-BE08AD167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4825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DB6E9C-063C-46FE-930B-A9E871EE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8450627-036E-4397-AC68-5AA930E54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3858-E53C-491E-AD77-793030A50AAE}" type="datetime1">
              <a:rPr lang="nb-NO" smtClean="0"/>
              <a:t>03.02.2020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CBB232B-C82C-4484-9317-3762FF07A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585355B-4737-4A33-984B-1FE0BE83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3811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A4F79C3-B51D-4B6C-A3BB-F4234D5C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E6A07-A2C6-4681-84DF-386E5AC74C82}" type="datetime1">
              <a:rPr lang="nb-NO" smtClean="0"/>
              <a:t>03.02.2020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6005CDD-4779-4AE2-8294-5081EE69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28E7FB0-9851-41E5-938F-EDEA9F82D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4742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F99362-38D0-4620-9D56-DE42786D4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960BD84-DC9E-4118-AE41-6391C8F2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6339C88-CFA7-4D13-AAF4-55E4BCC15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126E83B-D551-4128-A714-ECC27957D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E1AB-6901-4D48-862D-605E5A2EDE15}" type="datetime1">
              <a:rPr lang="nb-NO" smtClean="0"/>
              <a:t>03.02.2020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2441889-A55D-4BF6-81B2-07DD2E2D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D63FDE8-06D0-4FF8-9CAA-BE8BEC6C1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572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0A943E-30FD-4EA7-B022-4E885A4C1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F78F7E-E705-48DB-AC62-44F9BB522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/>
          <a:lstStyle>
            <a:lvl1pPr marL="452438" indent="-452438">
              <a:buFontTx/>
              <a:buBlip>
                <a:blip r:embed="rId2"/>
              </a:buBlip>
              <a:defRPr/>
            </a:lvl1pPr>
            <a:lvl2pPr marL="895350" indent="-4381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65C4664-47FD-4440-84B6-41872E8B6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5B04C-F460-4659-897B-FAA019C9F770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139F33-C5DA-4BD7-A466-85EF9C1DB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D3AAA0-1B85-43C4-B7EC-54A1EEB4D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9445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FF2939-B90D-4F3B-98EB-384B4AF4B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35794D7-81CE-474B-9295-9F81F05E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FBAF93-17D4-451B-A58A-DECF74BB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90FD3C9-006D-4D96-AAB7-63EA3DDDA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81F1-224E-4A03-8AD3-F904A7FCE0A3}" type="datetime1">
              <a:rPr lang="nb-NO" smtClean="0"/>
              <a:t>03.02.2020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1790F5D-4B30-488A-B834-F0176D3A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D6E4909-7E7A-49F1-8DDD-CC86AE96E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5424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5ED0F4-5920-4D52-A782-63425E90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59321A1-FDAC-4351-A9F3-15FF5A31A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BAD11A4-C4F0-4E10-8627-DAA5FE558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B1695-A3E8-4131-996A-B7F276D528F6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01FDFE8-F6A1-4F09-BC08-D23D477F7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B918616-142E-414B-AA33-4633B030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9302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5002C1C-A8A6-4581-A912-3F40643E3C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5EC14D7-05DC-48F9-AF7B-4F346E956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11A53B-3766-42A7-8ED0-5463CBD4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B270-FCEE-42CD-99C8-7A0EC4B855A1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48DD198-1FF8-40A2-832C-65A5B5F18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811EB6C-A198-42C0-89A6-0637365DF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5572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D3AAE1-E635-41B1-BDC0-046B13192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300EAC7-8EDB-4EC9-B7B5-5873F7BA5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0EBCB0D-9D81-4A26-BAFD-442D4F7B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8445-09AE-426D-A3A6-AED09C18E017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5821C7-7B03-40C8-936E-AB4B79A5F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61EC243-7FCD-49C8-B35F-62ABD79F2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956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964BE5-DA48-4A7E-AC9A-0787DE13B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0116736-B0B1-4B4F-A32F-CA484C5201E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>
            <a:lvl1pPr marL="354013" indent="-354013">
              <a:buFontTx/>
              <a:buBlip>
                <a:blip r:embed="rId2"/>
              </a:buBlip>
              <a:defRPr/>
            </a:lvl1pPr>
            <a:lvl2pPr marL="806450" indent="-349250">
              <a:buSzPct val="100000"/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nb-NO" dirty="0"/>
              <a:t> Rediger tekststiler i malen</a:t>
            </a:r>
          </a:p>
          <a:p>
            <a:pPr lvl="1"/>
            <a:r>
              <a:rPr lang="nb-NO" dirty="0"/>
              <a:t> 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314F9B8-9647-4C4F-9503-9B35F2CBD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>
            <a:lvl1pPr marL="452438" indent="-452438">
              <a:buFontTx/>
              <a:buBlip>
                <a:blip r:embed="rId2"/>
              </a:buBlip>
              <a:defRPr/>
            </a:lvl1pPr>
            <a:lvl2pPr marL="806450" indent="-349250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01F0536-77A8-44D9-8716-F75B0D33C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6EA5-4E65-4157-9430-5BC263CA2FF2}" type="datetime1">
              <a:rPr lang="nb-NO" smtClean="0"/>
              <a:t>03.02.2020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AE54871-C6A9-4822-81BA-BBD1B123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3FEA4A0-9C6C-4E13-B70C-C3BC48C89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71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5ED84A-C593-4BC9-BC12-8D06CD23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DE1060A-7E03-492C-964F-20D2FCA2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58CF-0095-4979-820B-5F65457AF794}" type="datetime1">
              <a:rPr lang="nb-NO" smtClean="0"/>
              <a:t>03.02.2020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DA4A0C3-E5FA-4B03-91E0-E8463C3D8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9700174-0172-4303-9FA6-58C73571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3923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uten bunngrafik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DD15F7E-ABDF-466E-8FB5-457864631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EEB1D-991A-4CB0-B942-1C6F14E5CA70}" type="datetime1">
              <a:rPr lang="nb-NO" smtClean="0"/>
              <a:t>03.02.2020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6D828C9-F819-4F0C-B09C-988AA766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6966868-0A2D-4B32-A5A2-D1059C4ED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3039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11B266C-8601-4B68-BA42-9CAD09D87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48899-4207-4946-9DA3-39C6BD247337}" type="datetime1">
              <a:rPr lang="nb-NO" smtClean="0"/>
              <a:t>03.02.2020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B1ADD3A-FB18-4034-AE2B-FC17749C8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461481F-7969-4648-B911-CB8A304EA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760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58763A-CC9D-4E56-9DB0-7A41CF11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64C672-4637-4FDE-9FAB-E6124D114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 marL="452438" indent="-452438">
              <a:defRPr sz="3200"/>
            </a:lvl1pPr>
            <a:lvl2pPr marL="895350" indent="-438150"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7A843FC-5F69-485C-818F-9855F5067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5B62B3B-F444-47B2-B7A5-35986D4B1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99754-7406-4A24-8035-250C98F3C3B8}" type="datetime1">
              <a:rPr lang="nb-NO" smtClean="0"/>
              <a:t>03.02.2020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444D53C-3B75-49EA-AE09-DA0902B76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B11CCBE-4BF5-4A60-93B5-6B334F8DA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414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C25945-DBB1-4A0E-824C-5F2D8DCD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D0B1622-14FA-491E-901E-2F64CBF678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8ED339E-1032-4084-B7E1-3DFAA5773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CD502EF-CE9D-4D84-82E2-9A2CBD07A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B0CD-9994-43FB-A1E1-59D248FA851F}" type="datetime1">
              <a:rPr lang="nb-NO" smtClean="0"/>
              <a:t>03.02.2020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3C6BE69-CC79-40CD-83CE-C8C8A9EB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C87DD47-3647-4F39-A25E-1A12181F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678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EDE31D0-7C25-4B78-9DD6-E469F83D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FDB2F06-DBA7-4024-A161-5FF0BB9E9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 Rediger tekststiler i malen</a:t>
            </a:r>
          </a:p>
          <a:p>
            <a:pPr lvl="1"/>
            <a:r>
              <a:rPr lang="nb-NO" dirty="0"/>
              <a:t> 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AE026A-5845-4FA4-91D4-C25ED5F183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8A91A-D085-41E3-B630-77A30316491D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EF4AF1-65A4-456E-BEBB-578401DFE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05789AF-8DC4-432F-AAA7-43259EF13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607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4013" indent="-354013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4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3492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F470FF4-31A3-446B-A359-7BA6C1D54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FBEA50B-7AF7-4869-B3F8-1E13F023A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0982AA2-EAF1-4E88-8A45-2B2871EB73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DB817-EC1C-49B7-8CF9-2EF30D8A9AB7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16FC534-2ED2-44A3-B469-8A0803E2C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658385-1EC6-4E40-989E-D6D5ABE5A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58253-FB55-4E41-A41F-095C335C3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530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5059D439-F1DD-49A5-BD25-6733BD030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33" t="39249" r="45839" b="23597"/>
          <a:stretch/>
        </p:blipFill>
        <p:spPr>
          <a:xfrm>
            <a:off x="1345740" y="655983"/>
            <a:ext cx="9542839" cy="555855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97950A6-F916-437A-B3B0-9AE5F7073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B84E-A17D-472E-84E7-A85E087B020A}" type="datetime1">
              <a:rPr lang="nb-NO" smtClean="0"/>
              <a:t>03.02.2020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517059-79A2-4400-9F35-3E7A6D170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9604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FCD471-6206-4CD6-A577-491382024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E6861C5C-19E9-43F9-AAE1-9DD132C82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723" t="35756" r="43031" b="23468"/>
          <a:stretch/>
        </p:blipFill>
        <p:spPr>
          <a:xfrm>
            <a:off x="291827" y="365126"/>
            <a:ext cx="9073783" cy="612775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D9E3A0F-C775-4C07-9595-FD1C8B7ED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7299-59E9-42DB-A932-3C632420C4CC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BCB9FAA-0EEF-4288-B8EF-93B31A459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0969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B3ACC04-039E-4B97-89C4-0CAEE3A2EAB2}"/>
              </a:ext>
            </a:extLst>
          </p:cNvPr>
          <p:cNvSpPr/>
          <p:nvPr/>
        </p:nvSpPr>
        <p:spPr>
          <a:xfrm>
            <a:off x="1269374" y="1215977"/>
            <a:ext cx="10019490" cy="353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/>
              <a:t>Paris-avtalens mål – «ned mot 1,5°C» – er knapt innen rekkevidde.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/>
              <a:t>Det er sannsynligvis også 2°C.</a:t>
            </a:r>
          </a:p>
          <a:p>
            <a:r>
              <a:rPr lang="nb-NO" sz="32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/>
              <a:t>Vi beveger oss mot 3,4°C innen utgangen av dette århundre, trolig enda høyere.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265E857-2F92-4CB3-9794-32D369F41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484A-07A8-4F6C-8762-2669142ABE85}" type="datetime1">
              <a:rPr lang="nb-NO" smtClean="0"/>
              <a:t>03.02.2020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D4E2D45-F6F1-42D1-B75D-2DDC978C1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8110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F3DEB53-D9E7-4F0F-B78F-6C982C3E9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75" y="529389"/>
            <a:ext cx="10799326" cy="6003758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23588DB-1164-4318-A9E7-17F8DF5B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A573-A81C-4C6D-A552-F8910E1FA94B}" type="datetime1">
              <a:rPr lang="nb-NO" smtClean="0"/>
              <a:t>03.02.2020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D31DAD8-B604-4C3D-94A2-0CE19964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312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1360712-8BA2-499A-BC0E-E2AA675E1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03" t="12870" r="37962" b="23145"/>
          <a:stretch/>
        </p:blipFill>
        <p:spPr>
          <a:xfrm>
            <a:off x="-1" y="-1"/>
            <a:ext cx="10607520" cy="6858001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84F6019-8EB8-427C-90DE-0C9C8F43B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C8AA-02EC-47FA-997A-2E531DE92452}" type="datetime1">
              <a:rPr lang="nb-NO" smtClean="0"/>
              <a:t>03.02.2020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7744818-BA9E-4E36-B20F-311AC567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427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461B0D-C2A9-4676-9E60-1CEA00F6A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4" y="122808"/>
            <a:ext cx="10515600" cy="1325563"/>
          </a:xfrm>
        </p:spPr>
        <p:txBody>
          <a:bodyPr/>
          <a:lstStyle/>
          <a:p>
            <a:r>
              <a:rPr lang="nb-NO" b="1" dirty="0"/>
              <a:t>Havet blir surere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5361C74-7BDF-4A08-88AB-C96D98189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22" t="17840" r="63481" b="12939"/>
          <a:stretch/>
        </p:blipFill>
        <p:spPr>
          <a:xfrm>
            <a:off x="40914" y="1538283"/>
            <a:ext cx="6187922" cy="495459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59DB711-93D4-46F0-9221-76845E44751B}"/>
              </a:ext>
            </a:extLst>
          </p:cNvPr>
          <p:cNvSpPr/>
          <p:nvPr/>
        </p:nvSpPr>
        <p:spPr>
          <a:xfrm>
            <a:off x="6228836" y="1690688"/>
            <a:ext cx="59631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_sansregular"/>
              </a:rPr>
              <a:t>CO2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som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oppløses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i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havvann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gir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surere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hav</a:t>
            </a:r>
            <a:endParaRPr lang="en-US" dirty="0">
              <a:solidFill>
                <a:srgbClr val="000000"/>
              </a:solidFill>
              <a:latin typeface="open_sansregular"/>
            </a:endParaRPr>
          </a:p>
          <a:p>
            <a:endParaRPr lang="en-US" dirty="0">
              <a:solidFill>
                <a:srgbClr val="000000"/>
              </a:solidFill>
              <a:latin typeface="open_sansregular"/>
            </a:endParaRPr>
          </a:p>
          <a:p>
            <a:r>
              <a:rPr lang="en-US" dirty="0">
                <a:solidFill>
                  <a:srgbClr val="000000"/>
                </a:solidFill>
                <a:latin typeface="open_sansregular"/>
              </a:rPr>
              <a:t>pH-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nivå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i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havet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har de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siste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30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år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sunket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med  0.1 pH-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enhet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,  og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gitt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26 %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økning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i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havets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surhet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siden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førindustriell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tid</a:t>
            </a:r>
            <a:endParaRPr lang="en-US" dirty="0">
              <a:solidFill>
                <a:srgbClr val="000000"/>
              </a:solidFill>
              <a:latin typeface="open_sansregular"/>
            </a:endParaRPr>
          </a:p>
          <a:p>
            <a:endParaRPr lang="en-US" dirty="0">
              <a:solidFill>
                <a:srgbClr val="000000"/>
              </a:solidFill>
              <a:latin typeface="open_sansregular"/>
            </a:endParaRPr>
          </a:p>
          <a:p>
            <a:r>
              <a:rPr lang="en-US" dirty="0">
                <a:solidFill>
                  <a:srgbClr val="000000"/>
                </a:solidFill>
                <a:latin typeface="open_sansregular"/>
              </a:rPr>
              <a:t>Om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dagens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utslippsnivå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av CO2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fortsetter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mot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år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2100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vil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havets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surhet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kunne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øke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med 100-150 %</a:t>
            </a:r>
          </a:p>
          <a:p>
            <a:r>
              <a:rPr lang="en-US" dirty="0">
                <a:solidFill>
                  <a:srgbClr val="000000"/>
                </a:solidFill>
                <a:latin typeface="open_sansregular"/>
              </a:rPr>
              <a:t> </a:t>
            </a:r>
          </a:p>
          <a:p>
            <a:r>
              <a:rPr lang="en-US" dirty="0" err="1">
                <a:solidFill>
                  <a:srgbClr val="000000"/>
                </a:solidFill>
                <a:latin typeface="open_sansregular"/>
              </a:rPr>
              <a:t>Havforsuring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truer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både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organismer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og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økosystemtjenester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inkludert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vår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matsikkerhet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ved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å true alt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fra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plankton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til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fisk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latin typeface="open_sansregular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både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villfisk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 og </a:t>
            </a:r>
            <a:r>
              <a:rPr lang="en-US" dirty="0" err="1">
                <a:solidFill>
                  <a:srgbClr val="000000"/>
                </a:solidFill>
                <a:latin typeface="open_sansregular"/>
              </a:rPr>
              <a:t>akvakulturfisk</a:t>
            </a:r>
            <a:r>
              <a:rPr lang="en-US" dirty="0">
                <a:solidFill>
                  <a:srgbClr val="000000"/>
                </a:solidFill>
                <a:latin typeface="open_sansregular"/>
              </a:rPr>
              <a:t>)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081E5C5-4BA1-4BB0-AFF8-53E95DB4DFBF}"/>
              </a:ext>
            </a:extLst>
          </p:cNvPr>
          <p:cNvSpPr txBox="1"/>
          <p:nvPr/>
        </p:nvSpPr>
        <p:spPr>
          <a:xfrm>
            <a:off x="3962313" y="5218445"/>
            <a:ext cx="65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pH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0696491-B43E-48FA-B1C0-668CA5FDF886}"/>
              </a:ext>
            </a:extLst>
          </p:cNvPr>
          <p:cNvSpPr txBox="1"/>
          <p:nvPr/>
        </p:nvSpPr>
        <p:spPr>
          <a:xfrm>
            <a:off x="3835336" y="4274825"/>
            <a:ext cx="91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CO2-sjø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B5E5731-D273-4712-A825-205EB367B690}"/>
              </a:ext>
            </a:extLst>
          </p:cNvPr>
          <p:cNvSpPr txBox="1"/>
          <p:nvPr/>
        </p:nvSpPr>
        <p:spPr>
          <a:xfrm>
            <a:off x="3835336" y="3259192"/>
            <a:ext cx="95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CO2 luft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2C84FDB-5040-49B4-BF10-CB6A8D65F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C2D0-EC98-4DD1-BB46-9648FD39FBDF}" type="datetime1">
              <a:rPr lang="nb-NO" smtClean="0"/>
              <a:t>03.02.2020</a:t>
            </a:fld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8266D63-0C5F-41A0-8851-34EC043D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982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E4FF4F1-AC0A-442A-B8C4-D93BEF7E2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12" t="15166" r="46729" b="21257"/>
          <a:stretch/>
        </p:blipFill>
        <p:spPr>
          <a:xfrm>
            <a:off x="1" y="0"/>
            <a:ext cx="3990886" cy="6821473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862DBDA-5AFA-4453-937B-43B4B9A29166}"/>
              </a:ext>
            </a:extLst>
          </p:cNvPr>
          <p:cNvSpPr/>
          <p:nvPr/>
        </p:nvSpPr>
        <p:spPr>
          <a:xfrm>
            <a:off x="3990887" y="578372"/>
            <a:ext cx="82011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b-NO" dirty="0">
                <a:solidFill>
                  <a:srgbClr val="C00000"/>
                </a:solidFill>
              </a:rPr>
              <a:t>CO2 innhold atmosfæren  46% over før-industrielt  nivå</a:t>
            </a:r>
          </a:p>
          <a:p>
            <a:pPr lvl="0">
              <a:defRPr/>
            </a:pPr>
            <a:r>
              <a:rPr lang="nb-NO" dirty="0">
                <a:solidFill>
                  <a:srgbClr val="C00000"/>
                </a:solidFill>
              </a:rPr>
              <a:t>       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b-NO" dirty="0">
                <a:solidFill>
                  <a:srgbClr val="C00000"/>
                </a:solidFill>
              </a:rPr>
              <a:t>28 år igjen med dagens utslipp på 2°C – budsjettet, kan passere 1,5 °C mellom 2030-2040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endParaRPr lang="nb-NO" dirty="0">
              <a:solidFill>
                <a:srgbClr val="C0000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b-NO" dirty="0">
                <a:solidFill>
                  <a:srgbClr val="C00000"/>
                </a:solidFill>
              </a:rPr>
              <a:t>Direkte utslipp 4,8 tonn pr innbygger i verden, i Norge 9,7 tonn pr innbygger</a:t>
            </a:r>
          </a:p>
          <a:p>
            <a:pPr lvl="0">
              <a:defRPr/>
            </a:pPr>
            <a:endParaRPr lang="nb-NO" dirty="0">
              <a:solidFill>
                <a:srgbClr val="C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nb-NO" dirty="0">
                <a:solidFill>
                  <a:srgbClr val="C00000"/>
                </a:solidFill>
              </a:rPr>
              <a:t>Global temperatur nå steget til 1,05 °C , over land flere steder  2°C</a:t>
            </a: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nb-NO" dirty="0">
                <a:solidFill>
                  <a:srgbClr val="C00000"/>
                </a:solidFill>
              </a:rPr>
              <a:t>Trøndelag 1,1 °C og </a:t>
            </a:r>
            <a:r>
              <a:rPr lang="nb-NO" dirty="0" err="1">
                <a:solidFill>
                  <a:srgbClr val="C00000"/>
                </a:solidFill>
              </a:rPr>
              <a:t>ca</a:t>
            </a:r>
            <a:r>
              <a:rPr lang="nb-NO" dirty="0">
                <a:solidFill>
                  <a:srgbClr val="C00000"/>
                </a:solidFill>
              </a:rPr>
              <a:t> 3 uker lengre vekstsesong siden 1960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b-NO" dirty="0">
                <a:solidFill>
                  <a:srgbClr val="C00000"/>
                </a:solidFill>
              </a:rPr>
              <a:t>  Svalbard 5-6°C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endParaRPr lang="nb-NO" dirty="0">
              <a:solidFill>
                <a:srgbClr val="C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nb-NO" dirty="0">
                <a:solidFill>
                  <a:srgbClr val="C00000"/>
                </a:solidFill>
              </a:rPr>
              <a:t>Økte nedbørmengder, særlig intensitet og mengde korttidsnedbør</a:t>
            </a: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endParaRPr lang="nb-NO" dirty="0">
              <a:solidFill>
                <a:srgbClr val="C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nb-NO" dirty="0">
                <a:solidFill>
                  <a:srgbClr val="C00000"/>
                </a:solidFill>
              </a:rPr>
              <a:t>Middelvind som før, men de sterkeste vindene blir sterkere</a:t>
            </a: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endParaRPr lang="nb-NO" dirty="0">
              <a:solidFill>
                <a:srgbClr val="C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nb-NO" dirty="0">
                <a:solidFill>
                  <a:srgbClr val="C00000"/>
                </a:solidFill>
              </a:rPr>
              <a:t>Havstigning 3,6 mm pr år  siden 1993, og hastigheten øker. Grønland og Antarktisk smelter 6 ganger raskere </a:t>
            </a:r>
            <a:r>
              <a:rPr lang="nb-NO" sz="1400" dirty="0">
                <a:solidFill>
                  <a:srgbClr val="C00000"/>
                </a:solidFill>
              </a:rPr>
              <a:t>(</a:t>
            </a:r>
            <a:r>
              <a:rPr lang="en-US" sz="1400" dirty="0">
                <a:solidFill>
                  <a:srgbClr val="C00000"/>
                </a:solidFill>
              </a:rPr>
              <a:t>NOAA: recommend a revised worst-case sea-level-rise scenario of 2,5 meters by 2100,   5,5 meters by 2150 and  9,7 meters by 2200…..»)</a:t>
            </a:r>
            <a:endParaRPr lang="nb-NO" sz="1400" dirty="0">
              <a:solidFill>
                <a:srgbClr val="C00000"/>
              </a:solidFill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FE9DC78-CA14-41C9-AABC-9ACCAD4F6663}"/>
              </a:ext>
            </a:extLst>
          </p:cNvPr>
          <p:cNvSpPr txBox="1"/>
          <p:nvPr/>
        </p:nvSpPr>
        <p:spPr>
          <a:xfrm>
            <a:off x="220133" y="6575252"/>
            <a:ext cx="1236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Grafikk: tograder.no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57B09F6-594C-43C2-BA8E-B41E3CE5F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FED5-B848-4B0B-8867-0C1C2701C4D5}" type="datetime1">
              <a:rPr lang="nb-NO" smtClean="0"/>
              <a:t>03.02.2020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656FE6-9E44-4B0C-A98F-5D4AA04B3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1077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BBC0B9-98FF-478E-892F-6EF698285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3925"/>
            <a:ext cx="10515600" cy="1325563"/>
          </a:xfrm>
        </p:spPr>
        <p:txBody>
          <a:bodyPr/>
          <a:lstStyle/>
          <a:p>
            <a:pPr algn="ctr"/>
            <a:r>
              <a:rPr lang="nb-NO" b="1" dirty="0">
                <a:solidFill>
                  <a:srgbClr val="FF0000"/>
                </a:solidFill>
              </a:rPr>
              <a:t>Hvor er  klimaendringene på veg globalt etter dagen politikk ?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F2B7D9C-749E-46ED-84D7-86BD30E1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6A06-946B-48AE-BC5E-74D18A24AF9D}" type="datetime1">
              <a:rPr lang="nb-NO" smtClean="0"/>
              <a:t>03.02.2020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7DE2E83-ECAC-4071-93D6-80DCD3E53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4889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DFEF3B-A594-4D33-87B6-8925F1EBD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5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nb-NO" sz="3600" b="1" dirty="0">
                <a:solidFill>
                  <a:srgbClr val="FF0000"/>
                </a:solidFill>
                <a:latin typeface="+mn-lt"/>
              </a:rPr>
              <a:t>Hvor er vi på veg etter innmeldte kutt i Parisavtalen </a:t>
            </a:r>
            <a:br>
              <a:rPr lang="nb-NO" sz="3600" b="1" dirty="0">
                <a:solidFill>
                  <a:srgbClr val="FF0000"/>
                </a:solidFill>
              </a:rPr>
            </a:br>
            <a:r>
              <a:rPr lang="nb-NO" sz="1800" dirty="0"/>
              <a:t>(og så ligger vi langt etter på gjennomføring i de fleste land)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8C8961A7-2EF8-402F-A502-50978EAF9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819" t="12843" r="14915" b="9209"/>
          <a:stretch/>
        </p:blipFill>
        <p:spPr>
          <a:xfrm>
            <a:off x="2821577" y="1175658"/>
            <a:ext cx="7824651" cy="5338354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1847CC0-814B-4DA4-B22E-F3EE6AFA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7EE0-7114-4581-8629-5A3C7A90D8C1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1C01A77-C8AF-4870-AE1E-3DEE7AC0D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5431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3">
            <a:extLst>
              <a:ext uri="{FF2B5EF4-FFF2-40B4-BE49-F238E27FC236}">
                <a16:creationId xmlns:a16="http://schemas.microsoft.com/office/drawing/2014/main" id="{FB417188-4235-462A-A94C-C099B952E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55" r="43959" b="6450"/>
          <a:stretch/>
        </p:blipFill>
        <p:spPr>
          <a:xfrm>
            <a:off x="643467" y="677407"/>
            <a:ext cx="10905066" cy="550318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169FBA0-9A27-4141-81AF-298D7DEBFFE3}"/>
              </a:ext>
            </a:extLst>
          </p:cNvPr>
          <p:cNvSpPr txBox="1"/>
          <p:nvPr/>
        </p:nvSpPr>
        <p:spPr>
          <a:xfrm>
            <a:off x="8686799" y="4015409"/>
            <a:ext cx="2861734" cy="1769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15DEBDF-718C-45F4-A4C3-C0264B0F65A3}"/>
              </a:ext>
            </a:extLst>
          </p:cNvPr>
          <p:cNvSpPr txBox="1"/>
          <p:nvPr/>
        </p:nvSpPr>
        <p:spPr>
          <a:xfrm>
            <a:off x="7981122" y="5615609"/>
            <a:ext cx="3448878" cy="576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AF4874E-4735-4AD2-861B-B89E331F1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CB3FE-B8B4-4825-A45A-9F74722CE3ED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7F471F4-253E-431E-91C2-652FE52F0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1284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A74CA4D-24B9-487F-B09D-BB60821A94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13" r="40338" b="5555"/>
          <a:stretch/>
        </p:blipFill>
        <p:spPr>
          <a:xfrm>
            <a:off x="596578" y="1285602"/>
            <a:ext cx="11234701" cy="545493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7800DE0-D7CC-4C0B-80BE-EBE1B8631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5106"/>
            <a:ext cx="7839076" cy="955675"/>
          </a:xfrm>
        </p:spPr>
        <p:txBody>
          <a:bodyPr>
            <a:normAutofit/>
          </a:bodyPr>
          <a:lstStyle/>
          <a:p>
            <a:r>
              <a:rPr lang="nb-NO" sz="4000" b="1" dirty="0" err="1">
                <a:solidFill>
                  <a:schemeClr val="accent6">
                    <a:lumMod val="75000"/>
                  </a:schemeClr>
                </a:solidFill>
              </a:rPr>
              <a:t>Climate</a:t>
            </a:r>
            <a:r>
              <a:rPr lang="nb-NO" sz="4000" b="1" dirty="0">
                <a:solidFill>
                  <a:schemeClr val="accent6">
                    <a:lumMod val="75000"/>
                  </a:schemeClr>
                </a:solidFill>
              </a:rPr>
              <a:t> Action Tracker 2019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86CCE4C-04EE-4AE7-8C2E-F5D49ABC53C4}"/>
              </a:ext>
            </a:extLst>
          </p:cNvPr>
          <p:cNvSpPr txBox="1"/>
          <p:nvPr/>
        </p:nvSpPr>
        <p:spPr>
          <a:xfrm>
            <a:off x="8135594" y="5486940"/>
            <a:ext cx="2768839" cy="4101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AE51A27-4CBF-41D3-8882-9B64ACDFC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5EDD-34CC-43D5-BD7E-03DC26E15C70}" type="datetime1">
              <a:rPr lang="nb-NO" smtClean="0"/>
              <a:t>03.02.2020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90C4F6-A627-46E1-8F30-5859B39E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8253-FB55-4E41-A41F-095C335C3D8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1642578"/>
      </p:ext>
    </p:extLst>
  </p:cSld>
  <p:clrMapOvr>
    <a:masterClrMapping/>
  </p:clrMapOvr>
</p:sld>
</file>

<file path=ppt/theme/theme1.xml><?xml version="1.0" encoding="utf-8"?>
<a:theme xmlns:a="http://schemas.openxmlformats.org/drawingml/2006/main" name="FMTL_Presentasjonsm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MTL_mal.pptx  -  Skrivebeskyttet" id="{3ABFCD34-39F3-486F-BF53-3DCBDC5F6D16}" vid="{F0F59C5E-684F-47FA-9585-83DE0221A2C2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6803</TotalTime>
  <Words>1463</Words>
  <Application>Microsoft Office PowerPoint</Application>
  <PresentationFormat>Widescreen</PresentationFormat>
  <Paragraphs>163</Paragraphs>
  <Slides>11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open_sansregular</vt:lpstr>
      <vt:lpstr>Wingdings</vt:lpstr>
      <vt:lpstr>FMTL_Presentasjonsmal</vt:lpstr>
      <vt:lpstr>1_Office-tema</vt:lpstr>
      <vt:lpstr>PowerPoint-presentasjon</vt:lpstr>
      <vt:lpstr>PowerPoint-presentasjon</vt:lpstr>
      <vt:lpstr>PowerPoint-presentasjon</vt:lpstr>
      <vt:lpstr>Havet blir surere</vt:lpstr>
      <vt:lpstr>PowerPoint-presentasjon</vt:lpstr>
      <vt:lpstr>Hvor er  klimaendringene på veg globalt etter dagen politikk ?</vt:lpstr>
      <vt:lpstr>Hvor er vi på veg etter innmeldte kutt i Parisavtalen  (og så ligger vi langt etter på gjennomføring i de fleste land)</vt:lpstr>
      <vt:lpstr>PowerPoint-presentasjon</vt:lpstr>
      <vt:lpstr>Climate Action Tracker 2019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Andreassen, Stein-Arne</dc:creator>
  <cp:lastModifiedBy>Dagestad, Sindre</cp:lastModifiedBy>
  <cp:revision>204</cp:revision>
  <cp:lastPrinted>2020-01-31T06:56:18Z</cp:lastPrinted>
  <dcterms:created xsi:type="dcterms:W3CDTF">2019-10-17T11:20:55Z</dcterms:created>
  <dcterms:modified xsi:type="dcterms:W3CDTF">2020-02-03T13:53:33Z</dcterms:modified>
</cp:coreProperties>
</file>