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4"/>
  </p:notesMasterIdLst>
  <p:sldIdLst>
    <p:sldId id="319" r:id="rId2"/>
    <p:sldId id="2207" r:id="rId3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942F"/>
    <a:srgbClr val="00ADBA"/>
    <a:srgbClr val="00244E"/>
    <a:srgbClr val="000000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66735" autoAdjust="0"/>
  </p:normalViewPr>
  <p:slideViewPr>
    <p:cSldViewPr snapToGrid="0">
      <p:cViewPr varScale="1">
        <p:scale>
          <a:sx n="47" d="100"/>
          <a:sy n="47" d="100"/>
        </p:scale>
        <p:origin x="432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03.02.2020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Verdien av </a:t>
            </a:r>
            <a:r>
              <a:rPr lang="nb-NO" b="1" dirty="0" err="1"/>
              <a:t>dyka</a:t>
            </a:r>
            <a:r>
              <a:rPr lang="nb-NO" b="1" dirty="0"/>
              <a:t> og dyrkbar jord vil øke i et endra klima. Oppvarmingen vil øke fordampningen fra land- og jordbruksarealer og gi økt tørke:  </a:t>
            </a:r>
            <a:r>
              <a:rPr lang="nb-NO" dirty="0"/>
              <a:t>lik den vi hadde i Tyskland i 2003. </a:t>
            </a:r>
          </a:p>
          <a:p>
            <a:r>
              <a:rPr lang="nb-NO" dirty="0"/>
              <a:t>Også i Trøndelag vil vi oppleve mer markerte tørkeepisoder.</a:t>
            </a:r>
          </a:p>
          <a:p>
            <a:r>
              <a:rPr lang="nb-NO" dirty="0"/>
              <a:t>For hver grad temperaturen stiger kan atmosfæren som en tommelfingerregel ta opp 4% mer fuktighet</a:t>
            </a:r>
          </a:p>
          <a:p>
            <a:endParaRPr lang="nb-NO" dirty="0"/>
          </a:p>
          <a:p>
            <a:r>
              <a:rPr lang="nb-NO" dirty="0"/>
              <a:t>Billedserien her  viser utvikling i tørkeindeksen ved global oppvarming frem mot 2100. </a:t>
            </a:r>
          </a:p>
          <a:p>
            <a:r>
              <a:rPr lang="nb-NO" dirty="0"/>
              <a:t>Dette vil gi reduserte avlinger og økt skogbrannfare, samtidig som vi må  plante mer skog og ta i bruk arealer til bioenergi. </a:t>
            </a:r>
          </a:p>
          <a:p>
            <a:r>
              <a:rPr lang="nb-NO" dirty="0"/>
              <a:t>Alt dette med en befolkning som vil øke.</a:t>
            </a:r>
          </a:p>
          <a:p>
            <a:r>
              <a:rPr lang="nb-NO" dirty="0"/>
              <a:t>Dette bilde burde motivere oss sterkt til å ta vare på dyrka- og dyrkbar mark til egen matproduksjon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8357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Over til spesialrapporten om 1,5 C oppvarming i </a:t>
            </a:r>
            <a:r>
              <a:rPr lang="nb-NO" b="1" dirty="0" err="1"/>
              <a:t>fht</a:t>
            </a:r>
            <a:r>
              <a:rPr lang="nb-NO" b="1" dirty="0"/>
              <a:t> 2C oppvarming</a:t>
            </a:r>
          </a:p>
          <a:p>
            <a:endParaRPr lang="nb-NO" dirty="0"/>
          </a:p>
          <a:p>
            <a:r>
              <a:rPr lang="nb-NO" dirty="0"/>
              <a:t>Oppsummert som i figuren:</a:t>
            </a:r>
          </a:p>
          <a:p>
            <a:endParaRPr lang="nb-NO" u="sng" dirty="0"/>
          </a:p>
          <a:p>
            <a:r>
              <a:rPr lang="nb-NO" u="sng" dirty="0"/>
              <a:t>Andel av jordens befolkning som vil oppleve alvorlige hetebølger hvert femte år</a:t>
            </a:r>
          </a:p>
          <a:p>
            <a:r>
              <a:rPr lang="nb-NO" dirty="0"/>
              <a:t>Vil ved 1,5 C  være nær 14%  og vil øke til  37% ved 2C</a:t>
            </a:r>
          </a:p>
          <a:p>
            <a:endParaRPr lang="nb-NO" dirty="0"/>
          </a:p>
          <a:p>
            <a:r>
              <a:rPr lang="nb-NO" u="sng" dirty="0"/>
              <a:t>Risiko for ekstremregn/skybrudd </a:t>
            </a:r>
            <a:r>
              <a:rPr lang="nb-NO" dirty="0"/>
              <a:t>er vesentlig høgere ved 2 C enn 1,5 C,  særlig i Øst –Asia og  på den nordlige halvkulen bla hos oss.</a:t>
            </a:r>
          </a:p>
          <a:p>
            <a:r>
              <a:rPr lang="nb-NO" dirty="0"/>
              <a:t>Trøndelag vil få opptil 18% mer nedbør, og betydelig økning i frekvens og mengde som korttidsnedbør/skybrudd</a:t>
            </a:r>
          </a:p>
          <a:p>
            <a:endParaRPr lang="nb-NO" dirty="0"/>
          </a:p>
          <a:p>
            <a:r>
              <a:rPr lang="nb-NO" u="sng" dirty="0"/>
              <a:t>Matkorn:</a:t>
            </a:r>
          </a:p>
          <a:p>
            <a:r>
              <a:rPr lang="nb-NO" dirty="0"/>
              <a:t>Ved 1,5 C: ventes ris, hvete og mais avlingene vil gå ned 10%</a:t>
            </a:r>
          </a:p>
          <a:p>
            <a:r>
              <a:rPr lang="nb-NO" dirty="0"/>
              <a:t>Mens over 2,0C ventes  ris, hvete og mais avlingene vil gå ned 20% , men det er også fare for at noen </a:t>
            </a:r>
            <a:r>
              <a:rPr lang="nb-NO" dirty="0" err="1"/>
              <a:t>matsystemer</a:t>
            </a:r>
            <a:r>
              <a:rPr lang="nb-NO" dirty="0"/>
              <a:t> når vippepunkt </a:t>
            </a:r>
            <a:r>
              <a:rPr lang="nb-NO" dirty="0" err="1"/>
              <a:t>pga</a:t>
            </a:r>
            <a:r>
              <a:rPr lang="nb-NO" dirty="0"/>
              <a:t> temperatur økningen og der dagens avlinger ikke kan vokse der </a:t>
            </a:r>
            <a:r>
              <a:rPr lang="nb-NO" dirty="0" err="1"/>
              <a:t>pga</a:t>
            </a:r>
            <a:r>
              <a:rPr lang="nb-NO" dirty="0"/>
              <a:t> temperaturnivået.</a:t>
            </a:r>
          </a:p>
          <a:p>
            <a:endParaRPr lang="nb-NO" dirty="0"/>
          </a:p>
          <a:p>
            <a:r>
              <a:rPr lang="nb-NO" u="sng" dirty="0"/>
              <a:t>Havnivåstiging vil ha 10 cm forskjell</a:t>
            </a:r>
            <a:r>
              <a:rPr lang="nb-NO" dirty="0"/>
              <a:t>, </a:t>
            </a:r>
          </a:p>
          <a:p>
            <a:r>
              <a:rPr lang="nb-NO" dirty="0"/>
              <a:t>nye globale tall fra rapporten  om hav og </a:t>
            </a:r>
            <a:r>
              <a:rPr lang="nb-NO" dirty="0" err="1"/>
              <a:t>kryosfære</a:t>
            </a:r>
            <a:r>
              <a:rPr lang="nb-NO" dirty="0"/>
              <a:t> anslå havstigningen globalt i år 2100 til 60-110 cm og at havet vil fortsette å stige i hundrevis av år etter dette.</a:t>
            </a:r>
          </a:p>
          <a:p>
            <a:endParaRPr lang="nb-NO" dirty="0"/>
          </a:p>
          <a:p>
            <a:r>
              <a:rPr lang="nb-NO" u="sng" dirty="0"/>
              <a:t>Arktisk sjøis:</a:t>
            </a:r>
          </a:p>
          <a:p>
            <a:r>
              <a:rPr lang="nb-NO" dirty="0"/>
              <a:t>Ved 1,5 C ventes det at det bli isfritt en gang hvert 100 år</a:t>
            </a:r>
          </a:p>
          <a:p>
            <a:r>
              <a:rPr lang="nb-NO" dirty="0"/>
              <a:t>Ved 2,0  C vil det bli isfritt hvert 10-ende år</a:t>
            </a:r>
          </a:p>
          <a:p>
            <a:endParaRPr lang="nb-NO" dirty="0"/>
          </a:p>
          <a:p>
            <a:r>
              <a:rPr lang="nb-NO" u="sng" dirty="0"/>
              <a:t>Tap av biologisk mangfold,  her som andel av </a:t>
            </a:r>
            <a:r>
              <a:rPr lang="nb-NO" u="sng" dirty="0">
                <a:highlight>
                  <a:srgbClr val="FFFF00"/>
                </a:highlight>
              </a:rPr>
              <a:t>arter</a:t>
            </a:r>
            <a:r>
              <a:rPr lang="nb-NO" u="sng" dirty="0"/>
              <a:t> som mister mer enn halvparten av sitt leveområde:</a:t>
            </a:r>
          </a:p>
          <a:p>
            <a:r>
              <a:rPr lang="nb-NO" dirty="0"/>
              <a:t>Ved 1,5 C : 6% innsekter, 8% av plantene og 4% av virveldyr</a:t>
            </a:r>
          </a:p>
          <a:p>
            <a:r>
              <a:rPr lang="nb-NO" dirty="0"/>
              <a:t>Mens ved 2,0 C : 18% innsekter, 16% av plantene og 8% av virveldyrene</a:t>
            </a:r>
          </a:p>
          <a:p>
            <a:endParaRPr lang="nb-NO" dirty="0"/>
          </a:p>
          <a:p>
            <a:r>
              <a:rPr lang="nb-NO" u="sng" dirty="0"/>
              <a:t>Korallrev: </a:t>
            </a:r>
          </a:p>
          <a:p>
            <a:r>
              <a:rPr lang="nb-NO" dirty="0"/>
              <a:t>70-90% vil være tapt ved 1,5 C </a:t>
            </a:r>
            <a:r>
              <a:rPr lang="nb-NO" dirty="0" err="1"/>
              <a:t>ifht</a:t>
            </a:r>
            <a:r>
              <a:rPr lang="nb-NO" dirty="0"/>
              <a:t> 99% ved 2,0C, </a:t>
            </a:r>
            <a:r>
              <a:rPr lang="nb-NO" dirty="0" err="1"/>
              <a:t>dvs</a:t>
            </a:r>
            <a:r>
              <a:rPr lang="nb-NO" dirty="0"/>
              <a:t> i praksis alle </a:t>
            </a:r>
            <a:r>
              <a:rPr lang="nb-NO" dirty="0" err="1"/>
              <a:t>korrallrev</a:t>
            </a:r>
            <a:endParaRPr lang="nb-NO" dirty="0"/>
          </a:p>
          <a:p>
            <a:endParaRPr lang="nb-NO" dirty="0"/>
          </a:p>
          <a:p>
            <a:r>
              <a:rPr lang="nb-NO" u="sng" dirty="0" err="1"/>
              <a:t>Fiskerie</a:t>
            </a:r>
            <a:r>
              <a:rPr lang="nb-NO" u="sng" dirty="0"/>
              <a:t> vil få årlige reduserte </a:t>
            </a:r>
            <a:r>
              <a:rPr lang="nb-NO" u="sng" dirty="0" err="1"/>
              <a:t>fangsert</a:t>
            </a:r>
            <a:r>
              <a:rPr lang="nb-NO" u="sng" dirty="0"/>
              <a:t>,  i millioner tonn:</a:t>
            </a:r>
          </a:p>
          <a:p>
            <a:r>
              <a:rPr lang="nb-NO" u="none" dirty="0"/>
              <a:t>Ved 1,5 C:  1,5 </a:t>
            </a:r>
            <a:r>
              <a:rPr lang="nb-NO" u="none" dirty="0" err="1"/>
              <a:t>mill</a:t>
            </a:r>
            <a:r>
              <a:rPr lang="nb-NO" u="none" dirty="0"/>
              <a:t> tonn som dobles til  3 </a:t>
            </a:r>
            <a:r>
              <a:rPr lang="nb-NO" u="none" dirty="0" err="1"/>
              <a:t>mill</a:t>
            </a:r>
            <a:r>
              <a:rPr lang="nb-NO" u="none" dirty="0"/>
              <a:t> tonn  ved 2C temperaturøkning.</a:t>
            </a:r>
          </a:p>
          <a:p>
            <a:r>
              <a:rPr lang="nb-NO" dirty="0"/>
              <a:t>Det fiskes opp mot 91 </a:t>
            </a:r>
            <a:r>
              <a:rPr lang="nb-NO" dirty="0" err="1"/>
              <a:t>mill</a:t>
            </a:r>
            <a:r>
              <a:rPr lang="nb-NO" dirty="0"/>
              <a:t> tonn fisk globalt, og oppdrettes 80 </a:t>
            </a:r>
            <a:r>
              <a:rPr lang="nb-NO" dirty="0" err="1"/>
              <a:t>mill</a:t>
            </a:r>
            <a:r>
              <a:rPr lang="nb-NO" dirty="0"/>
              <a:t> tonn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102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F4089847-C6CF-4D5F-94B7-BAC5CC5E9B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83" y="563559"/>
            <a:ext cx="2664183" cy="187773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9ECEA51-F347-484D-A028-3C92D3438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52825"/>
            <a:ext cx="9144000" cy="1382774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F60678E-0340-41E7-8BD8-2E49B3FA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7676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5425EE2-BA70-41A8-AC87-BC61ABF37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8166-0BA1-480A-A62D-C11B9AC19D39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B5995EF-23A0-4261-BD5B-8B32F830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492DA6-3636-45D4-9FED-572B0131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429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2ABB54-9849-4497-9410-5BF117272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D60D96A-33E3-46E3-A393-77E9F7304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 marL="452438" indent="-452438">
              <a:defRPr/>
            </a:lvl1pPr>
            <a:lvl2pPr marL="806450" indent="-349250"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6BE3666-FAB1-42ED-BF1F-65A8071F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FED7B-AD6A-44A5-91B7-504C9CC4C74E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EF4663-0F14-4052-96B6-BE3271DC5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0A575A1-F67C-4DEE-858A-61A52B194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151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07D1A48-66D9-40D9-B455-C15DEF39AC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DB23837-EA0D-4FA0-A237-64E8E15E0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 marL="452438" indent="-452438">
              <a:defRPr/>
            </a:lvl1pPr>
            <a:lvl2pPr marL="806450" indent="-349250"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4FE785-C6ED-4FA2-AA37-12D2F992C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7B5CC-DB53-4A6A-A187-E6E754B7D663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4833CF9-4D1C-444B-894F-BCE80DE73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C3B58C8-2E73-401A-9B44-31E9965C9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5567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0A943E-30FD-4EA7-B022-4E885A4C1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F78F7E-E705-48DB-AC62-44F9BB522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/>
          <a:lstStyle>
            <a:lvl1pPr marL="452438" indent="-452438">
              <a:buFontTx/>
              <a:buBlip>
                <a:blip r:embed="rId2"/>
              </a:buBlip>
              <a:defRPr/>
            </a:lvl1pPr>
            <a:lvl2pPr marL="895350" indent="-4381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65C4664-47FD-4440-84B6-41872E8B6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5B04C-F460-4659-897B-FAA019C9F770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139F33-C5DA-4BD7-A466-85EF9C1DB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D3AAA0-1B85-43C4-B7EC-54A1EEB4D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944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D3AAE1-E635-41B1-BDC0-046B13192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300EAC7-8EDB-4EC9-B7B5-5873F7BA5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0EBCB0D-9D81-4A26-BAFD-442D4F7B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8445-09AE-426D-A3A6-AED09C18E017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5821C7-7B03-40C8-936E-AB4B79A5F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61EC243-7FCD-49C8-B35F-62ABD79F2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956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964BE5-DA48-4A7E-AC9A-0787DE13B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0116736-B0B1-4B4F-A32F-CA484C5201E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>
            <a:lvl1pPr marL="354013" indent="-354013">
              <a:buFontTx/>
              <a:buBlip>
                <a:blip r:embed="rId2"/>
              </a:buBlip>
              <a:defRPr/>
            </a:lvl1pPr>
            <a:lvl2pPr marL="806450" indent="-349250">
              <a:buSzPct val="100000"/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nb-NO" dirty="0"/>
              <a:t> Rediger tekststiler i malen</a:t>
            </a:r>
          </a:p>
          <a:p>
            <a:pPr lvl="1"/>
            <a:r>
              <a:rPr lang="nb-NO" dirty="0"/>
              <a:t> 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314F9B8-9647-4C4F-9503-9B35F2CBD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>
            <a:lvl1pPr marL="452438" indent="-452438">
              <a:buFontTx/>
              <a:buBlip>
                <a:blip r:embed="rId2"/>
              </a:buBlip>
              <a:defRPr/>
            </a:lvl1pPr>
            <a:lvl2pPr marL="806450" indent="-349250"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01F0536-77A8-44D9-8716-F75B0D33C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6EA5-4E65-4157-9430-5BC263CA2FF2}" type="datetime1">
              <a:rPr lang="nb-NO" smtClean="0"/>
              <a:t>03.02.2020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AE54871-C6A9-4822-81BA-BBD1B123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3FEA4A0-9C6C-4E13-B70C-C3BC48C89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71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5ED84A-C593-4BC9-BC12-8D06CD23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DE1060A-7E03-492C-964F-20D2FCA2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58CF-0095-4979-820B-5F65457AF794}" type="datetime1">
              <a:rPr lang="nb-NO" smtClean="0"/>
              <a:t>03.02.2020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DA4A0C3-E5FA-4B03-91E0-E8463C3D8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9700174-0172-4303-9FA6-58C73571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3923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uten bunngrafik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DD15F7E-ABDF-466E-8FB5-457864631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EEB1D-991A-4CB0-B942-1C6F14E5CA70}" type="datetime1">
              <a:rPr lang="nb-NO" smtClean="0"/>
              <a:t>03.02.2020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6D828C9-F819-4F0C-B09C-988AA766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6966868-0A2D-4B32-A5A2-D1059C4ED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3039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11B266C-8601-4B68-BA42-9CAD09D87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48899-4207-4946-9DA3-39C6BD247337}" type="datetime1">
              <a:rPr lang="nb-NO" smtClean="0"/>
              <a:t>03.02.2020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B1ADD3A-FB18-4034-AE2B-FC17749C8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461481F-7969-4648-B911-CB8A304EA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760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58763A-CC9D-4E56-9DB0-7A41CF11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64C672-4637-4FDE-9FAB-E6124D114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 marL="452438" indent="-452438">
              <a:defRPr sz="3200"/>
            </a:lvl1pPr>
            <a:lvl2pPr marL="895350" indent="-438150"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7A843FC-5F69-485C-818F-9855F5067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5B62B3B-F444-47B2-B7A5-35986D4B1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99754-7406-4A24-8035-250C98F3C3B8}" type="datetime1">
              <a:rPr lang="nb-NO" smtClean="0"/>
              <a:t>03.02.2020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444D53C-3B75-49EA-AE09-DA0902B7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B11CCBE-4BF5-4A60-93B5-6B334F8DA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414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C25945-DBB1-4A0E-824C-5F2D8DCD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D0B1622-14FA-491E-901E-2F64CBF67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8ED339E-1032-4084-B7E1-3DFAA5773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CD502EF-CE9D-4D84-82E2-9A2CBD07A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B0CD-9994-43FB-A1E1-59D248FA851F}" type="datetime1">
              <a:rPr lang="nb-NO" smtClean="0"/>
              <a:t>03.02.2020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3C6BE69-CC79-40CD-83CE-C8C8A9EB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C87DD47-3647-4F39-A25E-1A12181F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678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EDE31D0-7C25-4B78-9DD6-E469F83D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FDB2F06-DBA7-4024-A161-5FF0BB9E9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 Rediger tekststiler i malen</a:t>
            </a:r>
          </a:p>
          <a:p>
            <a:pPr lvl="1"/>
            <a:r>
              <a:rPr lang="nb-NO" dirty="0"/>
              <a:t> 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AE026A-5845-4FA4-91D4-C25ED5F183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8A91A-D085-41E3-B630-77A30316491D}" type="datetime1">
              <a:rPr lang="nb-NO" smtClean="0"/>
              <a:t>03.02.2020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EF4AF1-65A4-456E-BEBB-578401DFE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05789AF-8DC4-432F-AAA7-43259EF13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AEBB5-951F-4947-9D0E-6186FD6C6D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607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4013" indent="-354013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3492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4"/>
          <p:cNvSpPr>
            <a:spLocks noChangeArrowheads="1"/>
          </p:cNvSpPr>
          <p:nvPr/>
        </p:nvSpPr>
        <p:spPr bwMode="auto">
          <a:xfrm>
            <a:off x="1504786" y="6172757"/>
            <a:ext cx="9144000" cy="3426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nb-NO" altLang="nb-NO" b="1"/>
          </a:p>
        </p:txBody>
      </p:sp>
      <p:pic>
        <p:nvPicPr>
          <p:cNvPr id="11267" name="Picture 4" descr="2000-2009wOceanLabe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352669"/>
            <a:ext cx="8597900" cy="417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030-2039wOceanLabel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2"/>
          <a:stretch>
            <a:fillRect/>
          </a:stretch>
        </p:blipFill>
        <p:spPr bwMode="auto">
          <a:xfrm>
            <a:off x="1524000" y="1212850"/>
            <a:ext cx="91440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060-2069wOceanLabel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0"/>
          <a:stretch>
            <a:fillRect/>
          </a:stretch>
        </p:blipFill>
        <p:spPr bwMode="auto">
          <a:xfrm>
            <a:off x="1524000" y="1217614"/>
            <a:ext cx="914400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090-2099wOceanLabel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1"/>
          <a:stretch>
            <a:fillRect/>
          </a:stretch>
        </p:blipFill>
        <p:spPr bwMode="auto">
          <a:xfrm>
            <a:off x="1524000" y="1214438"/>
            <a:ext cx="914400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8"/>
          <p:cNvSpPr txBox="1">
            <a:spLocks noChangeArrowheads="1"/>
          </p:cNvSpPr>
          <p:nvPr/>
        </p:nvSpPr>
        <p:spPr bwMode="auto">
          <a:xfrm>
            <a:off x="3158738" y="5618758"/>
            <a:ext cx="228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nb-NO" sz="1800" b="1" dirty="0" err="1">
                <a:solidFill>
                  <a:schemeClr val="tx1"/>
                </a:solidFill>
              </a:rPr>
              <a:t>Alvorlig</a:t>
            </a:r>
            <a:r>
              <a:rPr lang="en-GB" altLang="nb-NO" sz="1800" b="1" dirty="0">
                <a:solidFill>
                  <a:schemeClr val="tx1"/>
                </a:solidFill>
              </a:rPr>
              <a:t> </a:t>
            </a:r>
          </a:p>
          <a:p>
            <a:pPr algn="ctr" eaLnBrk="1" hangingPunct="1"/>
            <a:r>
              <a:rPr lang="en-GB" altLang="nb-NO" sz="1800" b="1" dirty="0" err="1">
                <a:solidFill>
                  <a:schemeClr val="tx1"/>
                </a:solidFill>
              </a:rPr>
              <a:t>tørke</a:t>
            </a:r>
            <a:endParaRPr lang="en-GB" altLang="nb-NO" sz="1800" b="1" dirty="0">
              <a:solidFill>
                <a:schemeClr val="tx1"/>
              </a:solidFill>
            </a:endParaRPr>
          </a:p>
        </p:txBody>
      </p:sp>
      <p:sp>
        <p:nvSpPr>
          <p:cNvPr id="11273" name="Rectangle 10"/>
          <p:cNvSpPr>
            <a:spLocks noChangeArrowheads="1"/>
          </p:cNvSpPr>
          <p:nvPr/>
        </p:nvSpPr>
        <p:spPr bwMode="auto">
          <a:xfrm>
            <a:off x="8991600" y="5105400"/>
            <a:ext cx="1524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nb-NO" altLang="nb-NO" b="1"/>
          </a:p>
        </p:txBody>
      </p:sp>
      <p:sp>
        <p:nvSpPr>
          <p:cNvPr id="11274" name="Rectangle 11"/>
          <p:cNvSpPr>
            <a:spLocks noChangeArrowheads="1"/>
          </p:cNvSpPr>
          <p:nvPr/>
        </p:nvSpPr>
        <p:spPr bwMode="auto">
          <a:xfrm>
            <a:off x="1981200" y="5105400"/>
            <a:ext cx="1524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nb-NO" altLang="nb-NO" b="1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7772400" y="5181600"/>
            <a:ext cx="2514600" cy="1588"/>
          </a:xfrm>
          <a:prstGeom prst="straightConnector1">
            <a:avLst/>
          </a:prstGeom>
          <a:noFill/>
          <a:ln w="76200" cap="flat" cmpd="sng" algn="ctr">
            <a:gradFill flip="none" rotWithShape="1">
              <a:gsLst>
                <a:gs pos="0">
                  <a:schemeClr val="accent1"/>
                </a:gs>
                <a:gs pos="68000">
                  <a:schemeClr val="accent6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10800000" flipV="1">
            <a:off x="2110872" y="5181600"/>
            <a:ext cx="2057400" cy="1588"/>
          </a:xfrm>
          <a:prstGeom prst="straightConnector1">
            <a:avLst/>
          </a:prstGeom>
          <a:noFill/>
          <a:ln w="76200" cap="flat" cmpd="sng" algn="ctr">
            <a:gradFill flip="none" rotWithShape="1">
              <a:gsLst>
                <a:gs pos="0">
                  <a:srgbClr val="FF0000"/>
                </a:gs>
                <a:gs pos="36000">
                  <a:srgbClr val="800080"/>
                </a:gs>
                <a:gs pos="79000">
                  <a:srgbClr val="800080">
                    <a:alpha val="2900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1278" name="TextBox 23"/>
          <p:cNvSpPr txBox="1">
            <a:spLocks noChangeArrowheads="1"/>
          </p:cNvSpPr>
          <p:nvPr/>
        </p:nvSpPr>
        <p:spPr bwMode="auto">
          <a:xfrm>
            <a:off x="2473325" y="4829176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nb-NO" sz="2000" b="1" dirty="0" err="1">
                <a:solidFill>
                  <a:schemeClr val="tx1"/>
                </a:solidFill>
              </a:rPr>
              <a:t>Ekstrem</a:t>
            </a:r>
            <a:r>
              <a:rPr lang="en-GB" altLang="nb-NO" sz="2000" b="1" dirty="0">
                <a:solidFill>
                  <a:schemeClr val="tx1"/>
                </a:solidFill>
              </a:rPr>
              <a:t> </a:t>
            </a:r>
            <a:r>
              <a:rPr lang="en-GB" altLang="nb-NO" sz="2000" b="1" dirty="0" err="1">
                <a:solidFill>
                  <a:schemeClr val="tx1"/>
                </a:solidFill>
              </a:rPr>
              <a:t>tørke</a:t>
            </a:r>
            <a:endParaRPr lang="en-GB" altLang="nb-NO" sz="2000" b="1" dirty="0">
              <a:solidFill>
                <a:schemeClr val="tx1"/>
              </a:solidFill>
            </a:endParaRPr>
          </a:p>
        </p:txBody>
      </p:sp>
      <p:sp>
        <p:nvSpPr>
          <p:cNvPr id="11279" name="TextBox 25"/>
          <p:cNvSpPr txBox="1">
            <a:spLocks noChangeArrowheads="1"/>
          </p:cNvSpPr>
          <p:nvPr/>
        </p:nvSpPr>
        <p:spPr bwMode="auto">
          <a:xfrm>
            <a:off x="7872413" y="4829176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nb-NO" sz="2000" b="1">
                <a:solidFill>
                  <a:schemeClr val="tx1"/>
                </a:solidFill>
              </a:rPr>
              <a:t>Økende fuktighet</a:t>
            </a:r>
          </a:p>
        </p:txBody>
      </p:sp>
      <p:sp>
        <p:nvSpPr>
          <p:cNvPr id="11280" name="TextBox 26"/>
          <p:cNvSpPr txBox="1">
            <a:spLocks noChangeArrowheads="1"/>
          </p:cNvSpPr>
          <p:nvPr/>
        </p:nvSpPr>
        <p:spPr bwMode="auto">
          <a:xfrm>
            <a:off x="1524000" y="552451"/>
            <a:ext cx="8991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nb-NO" sz="3000" b="1" dirty="0" err="1">
                <a:solidFill>
                  <a:srgbClr val="800000"/>
                </a:solidFill>
              </a:rPr>
              <a:t>Tørkeindeks</a:t>
            </a:r>
            <a:r>
              <a:rPr lang="en-GB" altLang="nb-NO" sz="3000" b="1" dirty="0">
                <a:solidFill>
                  <a:srgbClr val="800000"/>
                </a:solidFill>
              </a:rPr>
              <a:t> (PSDI) </a:t>
            </a:r>
            <a:r>
              <a:rPr lang="en-GB" altLang="nb-NO" sz="3000" b="1" dirty="0" err="1">
                <a:solidFill>
                  <a:srgbClr val="800000"/>
                </a:solidFill>
              </a:rPr>
              <a:t>basert</a:t>
            </a:r>
            <a:r>
              <a:rPr lang="en-GB" altLang="nb-NO" sz="3000" b="1" dirty="0">
                <a:solidFill>
                  <a:srgbClr val="800000"/>
                </a:solidFill>
              </a:rPr>
              <a:t> </a:t>
            </a:r>
            <a:r>
              <a:rPr lang="en-GB" altLang="nb-NO" sz="3000" b="1" dirty="0" err="1">
                <a:solidFill>
                  <a:srgbClr val="800000"/>
                </a:solidFill>
              </a:rPr>
              <a:t>på</a:t>
            </a:r>
            <a:r>
              <a:rPr lang="en-GB" altLang="nb-NO" sz="3000" b="1" dirty="0">
                <a:solidFill>
                  <a:srgbClr val="800000"/>
                </a:solidFill>
              </a:rPr>
              <a:t> 22 </a:t>
            </a:r>
            <a:r>
              <a:rPr lang="en-GB" altLang="nb-NO" sz="3000" b="1" dirty="0" err="1">
                <a:solidFill>
                  <a:srgbClr val="800000"/>
                </a:solidFill>
              </a:rPr>
              <a:t>klimamodeller</a:t>
            </a:r>
            <a:endParaRPr lang="en-GB" altLang="nb-NO" sz="1600" b="1" dirty="0">
              <a:solidFill>
                <a:schemeClr val="tx1"/>
              </a:solidFill>
            </a:endParaRPr>
          </a:p>
        </p:txBody>
      </p:sp>
      <p:sp>
        <p:nvSpPr>
          <p:cNvPr id="11281" name="TextBox 27"/>
          <p:cNvSpPr txBox="1">
            <a:spLocks noChangeArrowheads="1"/>
          </p:cNvSpPr>
          <p:nvPr/>
        </p:nvSpPr>
        <p:spPr bwMode="auto">
          <a:xfrm>
            <a:off x="7967334" y="6036092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66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nb-NO" sz="1400" b="1" dirty="0">
                <a:solidFill>
                  <a:srgbClr val="000000"/>
                </a:solidFill>
              </a:rPr>
              <a:t>Dai, </a:t>
            </a:r>
            <a:r>
              <a:rPr lang="en-GB" altLang="nb-NO" sz="1400" b="1" i="1" dirty="0" err="1">
                <a:solidFill>
                  <a:srgbClr val="000000"/>
                </a:solidFill>
              </a:rPr>
              <a:t>Clim</a:t>
            </a:r>
            <a:r>
              <a:rPr lang="en-GB" altLang="nb-NO" sz="1400" b="1" i="1" dirty="0">
                <a:solidFill>
                  <a:srgbClr val="000000"/>
                </a:solidFill>
              </a:rPr>
              <a:t>. Change</a:t>
            </a:r>
            <a:r>
              <a:rPr lang="en-GB" altLang="nb-NO" sz="1400" b="1" dirty="0">
                <a:solidFill>
                  <a:srgbClr val="000000"/>
                </a:solidFill>
              </a:rPr>
              <a:t> (2010)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CEC5649-D99D-410B-B2E0-BCA61821F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F2D65-EDB1-46F2-B5C9-462A81EE8849}" type="datetime1">
              <a:rPr lang="nb-NO" smtClean="0"/>
              <a:t>03.02.2020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4F1F542-DF8C-47BE-9BF3-F9CE6F533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332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579546-67CA-4222-A46C-F49B19F75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686" y="640935"/>
            <a:ext cx="5534116" cy="1093861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1000"/>
              </a:spcBef>
            </a:pPr>
            <a:r>
              <a:rPr lang="nb-NO" sz="2000" b="1" dirty="0">
                <a:solidFill>
                  <a:srgbClr val="FF0000"/>
                </a:solidFill>
                <a:latin typeface="Open Sans Light"/>
                <a:ea typeface="+mn-ea"/>
                <a:cs typeface="+mn-cs"/>
              </a:rPr>
              <a:t>Spesialrapport om 1,5°C global oppvarming (2018)</a:t>
            </a:r>
            <a:br>
              <a:rPr lang="nb-NO" sz="2000" b="1" dirty="0">
                <a:solidFill>
                  <a:srgbClr val="C90B1C">
                    <a:lumMod val="40000"/>
                    <a:lumOff val="60000"/>
                  </a:srgbClr>
                </a:solidFill>
                <a:latin typeface="Open Sans Light"/>
                <a:ea typeface="+mn-ea"/>
                <a:cs typeface="+mn-cs"/>
              </a:rPr>
            </a:b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B7DE8CF-0071-4D86-AD50-C49E50CF8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66" t="18566" r="44713" b="21022"/>
          <a:stretch/>
        </p:blipFill>
        <p:spPr>
          <a:xfrm>
            <a:off x="207536" y="1"/>
            <a:ext cx="5420202" cy="6946466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F45DD00-418E-4676-99BE-0C1AB629B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956" y="1455980"/>
            <a:ext cx="2731375" cy="153608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9886A23-1747-4A78-AB90-DEBB69CD3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394" y="4651137"/>
            <a:ext cx="2688147" cy="1536084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3A3995D-2A64-404E-A134-E2D75D20594C}"/>
              </a:ext>
            </a:extLst>
          </p:cNvPr>
          <p:cNvSpPr txBox="1"/>
          <p:nvPr/>
        </p:nvSpPr>
        <p:spPr>
          <a:xfrm>
            <a:off x="6040956" y="2761233"/>
            <a:ext cx="12843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 err="1">
                <a:solidFill>
                  <a:schemeClr val="bg1">
                    <a:lumMod val="95000"/>
                  </a:schemeClr>
                </a:solidFill>
              </a:rPr>
              <a:t>Foto:Steffen</a:t>
            </a:r>
            <a:r>
              <a:rPr lang="nb-NO" sz="900" dirty="0">
                <a:solidFill>
                  <a:schemeClr val="bg1">
                    <a:lumMod val="95000"/>
                  </a:schemeClr>
                </a:solidFill>
              </a:rPr>
              <a:t> Olsen DMI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EE23D80-3518-468F-B30E-A6C938B5C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941" y="2484563"/>
            <a:ext cx="2658600" cy="1626026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F5CB5FE-F893-4DC3-8F63-8C55AF6B1356}"/>
              </a:ext>
            </a:extLst>
          </p:cNvPr>
          <p:cNvSpPr txBox="1"/>
          <p:nvPr/>
        </p:nvSpPr>
        <p:spPr>
          <a:xfrm>
            <a:off x="8371394" y="3865936"/>
            <a:ext cx="7825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>
                <a:solidFill>
                  <a:schemeClr val="bg1">
                    <a:lumMod val="95000"/>
                  </a:schemeClr>
                </a:solidFill>
              </a:rPr>
              <a:t>Bilde: </a:t>
            </a:r>
            <a:r>
              <a:rPr lang="nb-NO" sz="900" dirty="0" err="1">
                <a:solidFill>
                  <a:schemeClr val="bg1">
                    <a:lumMod val="95000"/>
                  </a:schemeClr>
                </a:solidFill>
              </a:rPr>
              <a:t>pixaby</a:t>
            </a:r>
            <a:endParaRPr lang="nb-NO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F88B63E5-0D90-492B-B676-6F7D055333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14" t="8415" r="2952" b="7260"/>
          <a:stretch/>
        </p:blipFill>
        <p:spPr>
          <a:xfrm>
            <a:off x="6052415" y="3292530"/>
            <a:ext cx="2370761" cy="1536084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1A34AEE3-264E-49D0-8DA5-3D861098B63E}"/>
              </a:ext>
            </a:extLst>
          </p:cNvPr>
          <p:cNvSpPr txBox="1"/>
          <p:nvPr/>
        </p:nvSpPr>
        <p:spPr>
          <a:xfrm>
            <a:off x="7342431" y="4614135"/>
            <a:ext cx="10807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err="1">
                <a:solidFill>
                  <a:schemeClr val="bg1">
                    <a:lumMod val="95000"/>
                  </a:schemeClr>
                </a:solidFill>
              </a:rPr>
              <a:t>Foto:Felleskjøpet</a:t>
            </a:r>
            <a:endParaRPr lang="nb-NO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B4C43097-F941-412B-A8F4-CAB59BD7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C15FF-18B6-4C3F-B1EB-72F4E3971231}" type="datetime1">
              <a:rPr lang="nb-NO" smtClean="0"/>
              <a:t>03.02.2020</a:t>
            </a:fld>
            <a:endParaRPr lang="nb-NO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3C2EDDA6-5A29-4862-A9BB-B5F8751C5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EBB5-951F-4947-9D0E-6186FD6C6DF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3518933"/>
      </p:ext>
    </p:extLst>
  </p:cSld>
  <p:clrMapOvr>
    <a:masterClrMapping/>
  </p:clrMapOvr>
</p:sld>
</file>

<file path=ppt/theme/theme1.xml><?xml version="1.0" encoding="utf-8"?>
<a:theme xmlns:a="http://schemas.openxmlformats.org/drawingml/2006/main" name="FMTL_Presentasjonsm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MTL_mal.pptx  -  Skrivebeskyttet" id="{3ABFCD34-39F3-486F-BF53-3DCBDC5F6D16}" vid="{F0F59C5E-684F-47FA-9585-83DE0221A2C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6803</TotalTime>
  <Words>510</Words>
  <Application>Microsoft Office PowerPoint</Application>
  <PresentationFormat>Widescreen</PresentationFormat>
  <Paragraphs>57</Paragraphs>
  <Slides>2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Open Sans Light</vt:lpstr>
      <vt:lpstr>FMTL_Presentasjonsmal</vt:lpstr>
      <vt:lpstr>PowerPoint-presentasjon</vt:lpstr>
      <vt:lpstr>Spesialrapport om 1,5°C global oppvarming (2018)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Andreassen, Stein-Arne</dc:creator>
  <cp:lastModifiedBy>Dagestad, Sindre</cp:lastModifiedBy>
  <cp:revision>206</cp:revision>
  <cp:lastPrinted>2020-01-31T06:56:18Z</cp:lastPrinted>
  <dcterms:created xsi:type="dcterms:W3CDTF">2019-10-17T11:20:55Z</dcterms:created>
  <dcterms:modified xsi:type="dcterms:W3CDTF">2020-02-03T14:08:19Z</dcterms:modified>
</cp:coreProperties>
</file>