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86" r:id="rId3"/>
    <p:sldId id="256" r:id="rId4"/>
    <p:sldId id="257" r:id="rId5"/>
    <p:sldId id="258" r:id="rId6"/>
    <p:sldId id="277" r:id="rId7"/>
    <p:sldId id="264" r:id="rId8"/>
    <p:sldId id="259" r:id="rId9"/>
    <p:sldId id="262" r:id="rId10"/>
    <p:sldId id="280" r:id="rId11"/>
    <p:sldId id="260" r:id="rId12"/>
    <p:sldId id="261" r:id="rId13"/>
    <p:sldId id="288" r:id="rId14"/>
    <p:sldId id="269" r:id="rId15"/>
    <p:sldId id="268" r:id="rId16"/>
    <p:sldId id="270" r:id="rId17"/>
    <p:sldId id="263" r:id="rId18"/>
    <p:sldId id="279" r:id="rId19"/>
    <p:sldId id="281" r:id="rId20"/>
    <p:sldId id="282" r:id="rId21"/>
    <p:sldId id="283" r:id="rId22"/>
    <p:sldId id="284" r:id="rId23"/>
    <p:sldId id="275" r:id="rId24"/>
    <p:sldId id="274" r:id="rId25"/>
    <p:sldId id="272" r:id="rId26"/>
    <p:sldId id="273" r:id="rId27"/>
    <p:sldId id="285" r:id="rId28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1CD76-7DAD-491F-8A22-F727AADBAB03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</dgm:pt>
    <dgm:pt modelId="{04E3C711-287F-482C-8730-F68109EAFA0C}">
      <dgm:prSet phldrT="[Tekst]"/>
      <dgm:spPr/>
      <dgm:t>
        <a:bodyPr/>
        <a:lstStyle/>
        <a:p>
          <a:r>
            <a:rPr lang="nb-NO" b="1" dirty="0" smtClean="0"/>
            <a:t>1964:</a:t>
          </a:r>
        </a:p>
        <a:p>
          <a:r>
            <a:rPr lang="nb-NO" dirty="0" smtClean="0"/>
            <a:t>Skole, skatt, sosial- trygdevesen,</a:t>
          </a:r>
          <a:br>
            <a:rPr lang="nb-NO" dirty="0" smtClean="0"/>
          </a:br>
          <a:r>
            <a:rPr lang="nb-NO" dirty="0" smtClean="0"/>
            <a:t>vei. Plan og bygg i byene.</a:t>
          </a:r>
          <a:endParaRPr lang="nb-NO" dirty="0"/>
        </a:p>
      </dgm:t>
    </dgm:pt>
    <dgm:pt modelId="{1A075754-BF23-4B84-861E-1388E39F1807}" type="parTrans" cxnId="{8B7C01B2-C795-4C16-B6BF-71C6122BF0D2}">
      <dgm:prSet/>
      <dgm:spPr/>
      <dgm:t>
        <a:bodyPr/>
        <a:lstStyle/>
        <a:p>
          <a:endParaRPr lang="nb-NO"/>
        </a:p>
      </dgm:t>
    </dgm:pt>
    <dgm:pt modelId="{71C5D08B-8C37-4201-8981-B663D9CF3556}" type="sibTrans" cxnId="{8B7C01B2-C795-4C16-B6BF-71C6122BF0D2}">
      <dgm:prSet/>
      <dgm:spPr/>
      <dgm:t>
        <a:bodyPr/>
        <a:lstStyle/>
        <a:p>
          <a:endParaRPr lang="nb-NO"/>
        </a:p>
      </dgm:t>
    </dgm:pt>
    <dgm:pt modelId="{78ABC5ED-9108-480D-8114-5C876CD4FD27}">
      <dgm:prSet phldrT="[Tekst]"/>
      <dgm:spPr/>
      <dgm:t>
        <a:bodyPr/>
        <a:lstStyle/>
        <a:p>
          <a:endParaRPr lang="nb-NO" dirty="0" smtClean="0"/>
        </a:p>
      </dgm:t>
    </dgm:pt>
    <dgm:pt modelId="{AB02E913-5A6A-4F95-A248-FDB8AB12A7EE}" type="parTrans" cxnId="{14534E96-4B75-4C77-B7A3-6EF36073EAEC}">
      <dgm:prSet/>
      <dgm:spPr/>
      <dgm:t>
        <a:bodyPr/>
        <a:lstStyle/>
        <a:p>
          <a:endParaRPr lang="nb-NO"/>
        </a:p>
      </dgm:t>
    </dgm:pt>
    <dgm:pt modelId="{C8929B0A-CB5B-41B5-9DE1-6482E23302B0}" type="sibTrans" cxnId="{14534E96-4B75-4C77-B7A3-6EF36073EAEC}">
      <dgm:prSet/>
      <dgm:spPr/>
      <dgm:t>
        <a:bodyPr/>
        <a:lstStyle/>
        <a:p>
          <a:endParaRPr lang="nb-NO"/>
        </a:p>
      </dgm:t>
    </dgm:pt>
    <dgm:pt modelId="{662ADB78-0EEE-466D-A155-38E81A484651}">
      <dgm:prSet phldrT="[Tekst]"/>
      <dgm:spPr/>
      <dgm:t>
        <a:bodyPr/>
        <a:lstStyle/>
        <a:p>
          <a:r>
            <a:rPr lang="nb-NO" b="1" u="sng" dirty="0" smtClean="0"/>
            <a:t>2014:</a:t>
          </a:r>
          <a:r>
            <a:rPr lang="nb-NO" dirty="0" smtClean="0"/>
            <a:t/>
          </a:r>
          <a:br>
            <a:rPr lang="nb-NO" dirty="0" smtClean="0"/>
          </a:br>
          <a:r>
            <a:rPr lang="nb-NO" dirty="0" smtClean="0"/>
            <a:t>Tiårig </a:t>
          </a:r>
          <a:r>
            <a:rPr lang="nb-NO" b="1" dirty="0" smtClean="0"/>
            <a:t>grunnskole</a:t>
          </a:r>
          <a:r>
            <a:rPr lang="nb-NO" dirty="0" smtClean="0"/>
            <a:t>, </a:t>
          </a:r>
          <a:r>
            <a:rPr lang="nb-NO" b="1" dirty="0" smtClean="0"/>
            <a:t>beredskap</a:t>
          </a:r>
          <a:r>
            <a:rPr lang="nb-NO" dirty="0" smtClean="0"/>
            <a:t> mot forurensing , bosetting av </a:t>
          </a:r>
          <a:r>
            <a:rPr lang="nb-NO" b="1" dirty="0" smtClean="0"/>
            <a:t>flyktninger</a:t>
          </a:r>
          <a:r>
            <a:rPr lang="nb-NO" dirty="0" smtClean="0"/>
            <a:t>, </a:t>
          </a:r>
          <a:r>
            <a:rPr lang="nb-NO" b="1" dirty="0" smtClean="0"/>
            <a:t>avfall</a:t>
          </a:r>
          <a:r>
            <a:rPr lang="nb-NO" dirty="0" smtClean="0"/>
            <a:t>shåndtering og avløp, kommuneleger, </a:t>
          </a:r>
          <a:r>
            <a:rPr lang="nb-NO" b="1" dirty="0" smtClean="0"/>
            <a:t>helsestasjon</a:t>
          </a:r>
          <a:r>
            <a:rPr lang="nb-NO" dirty="0" smtClean="0"/>
            <a:t>, somatiske </a:t>
          </a:r>
          <a:r>
            <a:rPr lang="nb-NO" b="1" dirty="0" smtClean="0"/>
            <a:t>sykehjem</a:t>
          </a:r>
          <a:r>
            <a:rPr lang="nb-NO" dirty="0" smtClean="0"/>
            <a:t>, psykisk </a:t>
          </a:r>
          <a:r>
            <a:rPr lang="nb-NO" b="1" dirty="0" smtClean="0"/>
            <a:t>utviklingshemmede</a:t>
          </a:r>
          <a:r>
            <a:rPr lang="nb-NO" dirty="0" smtClean="0"/>
            <a:t>, miljøvern, undervisning </a:t>
          </a:r>
          <a:r>
            <a:rPr lang="nb-NO" b="1" dirty="0" smtClean="0"/>
            <a:t>barn</a:t>
          </a:r>
          <a:r>
            <a:rPr lang="nb-NO" dirty="0" smtClean="0"/>
            <a:t> i institusjoner, vilt- og </a:t>
          </a:r>
          <a:r>
            <a:rPr lang="nb-NO" b="1" dirty="0" smtClean="0"/>
            <a:t>naturforvaltning</a:t>
          </a:r>
          <a:r>
            <a:rPr lang="nb-NO" dirty="0" smtClean="0"/>
            <a:t>, landbrukskontorene, SFO, musikk- og </a:t>
          </a:r>
          <a:r>
            <a:rPr lang="nb-NO" b="1" dirty="0" smtClean="0"/>
            <a:t>kulturskoler</a:t>
          </a:r>
          <a:r>
            <a:rPr lang="nb-NO" dirty="0" smtClean="0"/>
            <a:t>, LAR, </a:t>
          </a:r>
          <a:r>
            <a:rPr lang="nb-NO" b="1" dirty="0" smtClean="0"/>
            <a:t>psykisk</a:t>
          </a:r>
          <a:r>
            <a:rPr lang="nb-NO" dirty="0" smtClean="0"/>
            <a:t> helse, </a:t>
          </a:r>
          <a:r>
            <a:rPr lang="nb-NO" b="1" dirty="0" err="1" smtClean="0"/>
            <a:t>fastlegeordning</a:t>
          </a:r>
          <a:r>
            <a:rPr lang="nb-NO" dirty="0" smtClean="0"/>
            <a:t>, forhandlingsansvar for </a:t>
          </a:r>
          <a:r>
            <a:rPr lang="nb-NO" b="1" dirty="0" smtClean="0"/>
            <a:t>lærere</a:t>
          </a:r>
          <a:r>
            <a:rPr lang="nb-NO" dirty="0" smtClean="0"/>
            <a:t>, klinisk </a:t>
          </a:r>
          <a:r>
            <a:rPr lang="nb-NO" b="1" dirty="0" smtClean="0"/>
            <a:t>veterinær</a:t>
          </a:r>
          <a:r>
            <a:rPr lang="nb-NO" dirty="0" smtClean="0"/>
            <a:t>vakt, lovfestet rett til </a:t>
          </a:r>
          <a:r>
            <a:rPr lang="nb-NO" b="1" dirty="0" smtClean="0"/>
            <a:t>barnehageplass</a:t>
          </a:r>
          <a:r>
            <a:rPr lang="nb-NO" dirty="0" smtClean="0"/>
            <a:t>, </a:t>
          </a:r>
          <a:r>
            <a:rPr lang="nb-NO" b="1" dirty="0" smtClean="0"/>
            <a:t>krise</a:t>
          </a:r>
          <a:r>
            <a:rPr lang="nb-NO" dirty="0" smtClean="0"/>
            <a:t>sentre, kvalifiseringsprogrammet, nasjonalparkstyrer, beredskapsansvar, samhandlingsreformen, </a:t>
          </a:r>
          <a:r>
            <a:rPr lang="nb-NO" b="1" dirty="0" smtClean="0"/>
            <a:t>folkehelseansvar</a:t>
          </a:r>
          <a:r>
            <a:rPr lang="nb-NO" dirty="0" smtClean="0"/>
            <a:t>.</a:t>
          </a:r>
          <a:br>
            <a:rPr lang="nb-NO" dirty="0" smtClean="0"/>
          </a:br>
          <a:endParaRPr lang="nb-NO" dirty="0"/>
        </a:p>
      </dgm:t>
    </dgm:pt>
    <dgm:pt modelId="{2336D6D6-1B71-41E3-8221-4FDA3AB22D79}" type="sibTrans" cxnId="{24C513D8-9183-412F-8E8E-E1172E28B28E}">
      <dgm:prSet/>
      <dgm:spPr/>
      <dgm:t>
        <a:bodyPr/>
        <a:lstStyle/>
        <a:p>
          <a:endParaRPr lang="nb-NO"/>
        </a:p>
      </dgm:t>
    </dgm:pt>
    <dgm:pt modelId="{C45CA29F-3E9A-45E6-BDD0-2E19E36792D5}" type="parTrans" cxnId="{24C513D8-9183-412F-8E8E-E1172E28B28E}">
      <dgm:prSet/>
      <dgm:spPr/>
      <dgm:t>
        <a:bodyPr/>
        <a:lstStyle/>
        <a:p>
          <a:endParaRPr lang="nb-NO"/>
        </a:p>
      </dgm:t>
    </dgm:pt>
    <dgm:pt modelId="{B125DC99-A41E-4A98-ABC4-984AC8811DCA}" type="pres">
      <dgm:prSet presAssocID="{C7E1CD76-7DAD-491F-8A22-F727AADBAB03}" presName="arrowDiagram" presStyleCnt="0">
        <dgm:presLayoutVars>
          <dgm:chMax val="5"/>
          <dgm:dir/>
          <dgm:resizeHandles val="exact"/>
        </dgm:presLayoutVars>
      </dgm:prSet>
      <dgm:spPr/>
    </dgm:pt>
    <dgm:pt modelId="{53EA3ED6-2D1C-4E48-8065-00C8C02FDEE4}" type="pres">
      <dgm:prSet presAssocID="{C7E1CD76-7DAD-491F-8A22-F727AADBAB03}" presName="arrow" presStyleLbl="bgShp" presStyleIdx="0" presStyleCnt="1" custLinFactNeighborX="-64" custLinFactNeighborY="-176"/>
      <dgm:spPr/>
    </dgm:pt>
    <dgm:pt modelId="{FAC2FDA8-7687-4C71-ADCC-DDFB6E1E9692}" type="pres">
      <dgm:prSet presAssocID="{C7E1CD76-7DAD-491F-8A22-F727AADBAB03}" presName="arrowDiagram3" presStyleCnt="0"/>
      <dgm:spPr/>
    </dgm:pt>
    <dgm:pt modelId="{0DA4621B-B1F9-4438-AE97-135FB6C657F0}" type="pres">
      <dgm:prSet presAssocID="{04E3C711-287F-482C-8730-F68109EAFA0C}" presName="bullet3a" presStyleLbl="node1" presStyleIdx="0" presStyleCnt="3"/>
      <dgm:spPr/>
    </dgm:pt>
    <dgm:pt modelId="{77CE416C-374B-4CDD-B49E-230250AF13C1}" type="pres">
      <dgm:prSet presAssocID="{04E3C711-287F-482C-8730-F68109EAFA0C}" presName="textBox3a" presStyleLbl="revTx" presStyleIdx="0" presStyleCnt="3" custScaleX="124038" custLinFactNeighborX="-4406" custLinFactNeighborY="1001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A6C4896-A553-40EB-AB69-8DF02B695243}" type="pres">
      <dgm:prSet presAssocID="{78ABC5ED-9108-480D-8114-5C876CD4FD27}" presName="bullet3b" presStyleLbl="node1" presStyleIdx="1" presStyleCnt="3"/>
      <dgm:spPr/>
    </dgm:pt>
    <dgm:pt modelId="{3B5115D9-DF57-448E-A26F-209D14A5813C}" type="pres">
      <dgm:prSet presAssocID="{78ABC5ED-9108-480D-8114-5C876CD4FD27}" presName="textBox3b" presStyleLbl="revTx" presStyleIdx="1" presStyleCnt="3" custScaleX="269342" custScaleY="128121" custLinFactNeighborX="97432" custLinFactNeighborY="1330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46B70FE-1839-4E38-9711-A515A58411A7}" type="pres">
      <dgm:prSet presAssocID="{662ADB78-0EEE-466D-A155-38E81A484651}" presName="bullet3c" presStyleLbl="node1" presStyleIdx="2" presStyleCnt="3"/>
      <dgm:spPr/>
    </dgm:pt>
    <dgm:pt modelId="{74E36733-96F7-4D32-8097-D56A3E041A82}" type="pres">
      <dgm:prSet presAssocID="{662ADB78-0EEE-466D-A155-38E81A484651}" presName="textBox3c" presStyleLbl="revTx" presStyleIdx="2" presStyleCnt="3" custScaleX="234186" custScaleY="88010" custLinFactNeighborX="-57900" custLinFactNeighborY="-3412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4534E96-4B75-4C77-B7A3-6EF36073EAEC}" srcId="{C7E1CD76-7DAD-491F-8A22-F727AADBAB03}" destId="{78ABC5ED-9108-480D-8114-5C876CD4FD27}" srcOrd="1" destOrd="0" parTransId="{AB02E913-5A6A-4F95-A248-FDB8AB12A7EE}" sibTransId="{C8929B0A-CB5B-41B5-9DE1-6482E23302B0}"/>
    <dgm:cxn modelId="{7B6BB4B9-E4AA-42C3-BEBC-72B2F6F14AC5}" type="presOf" srcId="{C7E1CD76-7DAD-491F-8A22-F727AADBAB03}" destId="{B125DC99-A41E-4A98-ABC4-984AC8811DCA}" srcOrd="0" destOrd="0" presId="urn:microsoft.com/office/officeart/2005/8/layout/arrow2"/>
    <dgm:cxn modelId="{F6F4AF86-6D84-414A-BB02-6C4CF3091396}" type="presOf" srcId="{662ADB78-0EEE-466D-A155-38E81A484651}" destId="{74E36733-96F7-4D32-8097-D56A3E041A82}" srcOrd="0" destOrd="0" presId="urn:microsoft.com/office/officeart/2005/8/layout/arrow2"/>
    <dgm:cxn modelId="{53C31FF5-24C4-4FE6-96D5-ABD2CAEE172A}" type="presOf" srcId="{78ABC5ED-9108-480D-8114-5C876CD4FD27}" destId="{3B5115D9-DF57-448E-A26F-209D14A5813C}" srcOrd="0" destOrd="0" presId="urn:microsoft.com/office/officeart/2005/8/layout/arrow2"/>
    <dgm:cxn modelId="{D886E95B-DEF6-4F7F-928E-000474CAC980}" type="presOf" srcId="{04E3C711-287F-482C-8730-F68109EAFA0C}" destId="{77CE416C-374B-4CDD-B49E-230250AF13C1}" srcOrd="0" destOrd="0" presId="urn:microsoft.com/office/officeart/2005/8/layout/arrow2"/>
    <dgm:cxn modelId="{8B7C01B2-C795-4C16-B6BF-71C6122BF0D2}" srcId="{C7E1CD76-7DAD-491F-8A22-F727AADBAB03}" destId="{04E3C711-287F-482C-8730-F68109EAFA0C}" srcOrd="0" destOrd="0" parTransId="{1A075754-BF23-4B84-861E-1388E39F1807}" sibTransId="{71C5D08B-8C37-4201-8981-B663D9CF3556}"/>
    <dgm:cxn modelId="{24C513D8-9183-412F-8E8E-E1172E28B28E}" srcId="{C7E1CD76-7DAD-491F-8A22-F727AADBAB03}" destId="{662ADB78-0EEE-466D-A155-38E81A484651}" srcOrd="2" destOrd="0" parTransId="{C45CA29F-3E9A-45E6-BDD0-2E19E36792D5}" sibTransId="{2336D6D6-1B71-41E3-8221-4FDA3AB22D79}"/>
    <dgm:cxn modelId="{D500A5A1-9725-42FE-9138-0E09C1A9F56C}" type="presParOf" srcId="{B125DC99-A41E-4A98-ABC4-984AC8811DCA}" destId="{53EA3ED6-2D1C-4E48-8065-00C8C02FDEE4}" srcOrd="0" destOrd="0" presId="urn:microsoft.com/office/officeart/2005/8/layout/arrow2"/>
    <dgm:cxn modelId="{3C18358B-7016-4D60-8EEC-E41E02106096}" type="presParOf" srcId="{B125DC99-A41E-4A98-ABC4-984AC8811DCA}" destId="{FAC2FDA8-7687-4C71-ADCC-DDFB6E1E9692}" srcOrd="1" destOrd="0" presId="urn:microsoft.com/office/officeart/2005/8/layout/arrow2"/>
    <dgm:cxn modelId="{F6E7CA96-B914-4D29-9BF9-895956DC71C1}" type="presParOf" srcId="{FAC2FDA8-7687-4C71-ADCC-DDFB6E1E9692}" destId="{0DA4621B-B1F9-4438-AE97-135FB6C657F0}" srcOrd="0" destOrd="0" presId="urn:microsoft.com/office/officeart/2005/8/layout/arrow2"/>
    <dgm:cxn modelId="{CAF5FA55-2CD3-4898-B77A-D7B39E78F676}" type="presParOf" srcId="{FAC2FDA8-7687-4C71-ADCC-DDFB6E1E9692}" destId="{77CE416C-374B-4CDD-B49E-230250AF13C1}" srcOrd="1" destOrd="0" presId="urn:microsoft.com/office/officeart/2005/8/layout/arrow2"/>
    <dgm:cxn modelId="{BB5F8647-C3E3-4ADA-B8C8-D343CC685228}" type="presParOf" srcId="{FAC2FDA8-7687-4C71-ADCC-DDFB6E1E9692}" destId="{8A6C4896-A553-40EB-AB69-8DF02B695243}" srcOrd="2" destOrd="0" presId="urn:microsoft.com/office/officeart/2005/8/layout/arrow2"/>
    <dgm:cxn modelId="{44E217F4-48AD-4DD9-A332-17EF49BB5F9F}" type="presParOf" srcId="{FAC2FDA8-7687-4C71-ADCC-DDFB6E1E9692}" destId="{3B5115D9-DF57-448E-A26F-209D14A5813C}" srcOrd="3" destOrd="0" presId="urn:microsoft.com/office/officeart/2005/8/layout/arrow2"/>
    <dgm:cxn modelId="{F2DE14CC-6384-487B-AA8C-05667743E48E}" type="presParOf" srcId="{FAC2FDA8-7687-4C71-ADCC-DDFB6E1E9692}" destId="{A46B70FE-1839-4E38-9711-A515A58411A7}" srcOrd="4" destOrd="0" presId="urn:microsoft.com/office/officeart/2005/8/layout/arrow2"/>
    <dgm:cxn modelId="{66533825-443F-4236-A2EC-8A04BE49E096}" type="presParOf" srcId="{FAC2FDA8-7687-4C71-ADCC-DDFB6E1E9692}" destId="{74E36733-96F7-4D32-8097-D56A3E041A8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A3ED6-2D1C-4E48-8065-00C8C02FDEE4}">
      <dsp:nvSpPr>
        <dsp:cNvPr id="0" name=""/>
        <dsp:cNvSpPr/>
      </dsp:nvSpPr>
      <dsp:spPr>
        <a:xfrm>
          <a:off x="763861" y="-154462"/>
          <a:ext cx="6462094" cy="4038809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4621B-B1F9-4438-AE97-135FB6C657F0}">
      <dsp:nvSpPr>
        <dsp:cNvPr id="0" name=""/>
        <dsp:cNvSpPr/>
      </dsp:nvSpPr>
      <dsp:spPr>
        <a:xfrm>
          <a:off x="1588683" y="2633123"/>
          <a:ext cx="168014" cy="1680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E416C-374B-4CDD-B49E-230250AF13C1}">
      <dsp:nvSpPr>
        <dsp:cNvPr id="0" name=""/>
        <dsp:cNvSpPr/>
      </dsp:nvSpPr>
      <dsp:spPr>
        <a:xfrm>
          <a:off x="1425384" y="2833980"/>
          <a:ext cx="1867600" cy="116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2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kern="1200" dirty="0" smtClean="0"/>
            <a:t>1964: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Skole, skatt, sosial- trygdevesen,</a:t>
          </a:r>
          <a:br>
            <a:rPr lang="nb-NO" sz="1200" kern="1200" dirty="0" smtClean="0"/>
          </a:br>
          <a:r>
            <a:rPr lang="nb-NO" sz="1200" kern="1200" dirty="0" smtClean="0"/>
            <a:t>vei. Plan og bygg i byene.</a:t>
          </a:r>
          <a:endParaRPr lang="nb-NO" sz="1200" kern="1200" dirty="0"/>
        </a:p>
      </dsp:txBody>
      <dsp:txXfrm>
        <a:off x="1425384" y="2833980"/>
        <a:ext cx="1867600" cy="1167215"/>
      </dsp:txXfrm>
    </dsp:sp>
    <dsp:sp modelId="{8A6C4896-A553-40EB-AB69-8DF02B695243}">
      <dsp:nvSpPr>
        <dsp:cNvPr id="0" name=""/>
        <dsp:cNvSpPr/>
      </dsp:nvSpPr>
      <dsp:spPr>
        <a:xfrm>
          <a:off x="3071734" y="1535375"/>
          <a:ext cx="303718" cy="303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115D9-DF57-448E-A26F-209D14A5813C}">
      <dsp:nvSpPr>
        <dsp:cNvPr id="0" name=""/>
        <dsp:cNvSpPr/>
      </dsp:nvSpPr>
      <dsp:spPr>
        <a:xfrm>
          <a:off x="3421504" y="1378309"/>
          <a:ext cx="4177232" cy="281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93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 dirty="0" smtClean="0"/>
        </a:p>
      </dsp:txBody>
      <dsp:txXfrm>
        <a:off x="3421504" y="1378309"/>
        <a:ext cx="4177232" cy="2814961"/>
      </dsp:txXfrm>
    </dsp:sp>
    <dsp:sp modelId="{A46B70FE-1839-4E38-9711-A515A58411A7}">
      <dsp:nvSpPr>
        <dsp:cNvPr id="0" name=""/>
        <dsp:cNvSpPr/>
      </dsp:nvSpPr>
      <dsp:spPr>
        <a:xfrm>
          <a:off x="4855272" y="867356"/>
          <a:ext cx="420036" cy="42003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36733-96F7-4D32-8097-D56A3E041A82}">
      <dsp:nvSpPr>
        <dsp:cNvPr id="0" name=""/>
        <dsp:cNvSpPr/>
      </dsp:nvSpPr>
      <dsp:spPr>
        <a:xfrm>
          <a:off x="3126770" y="287660"/>
          <a:ext cx="3631996" cy="247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56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1" u="sng" kern="1200" dirty="0" smtClean="0"/>
            <a:t>2014:</a:t>
          </a:r>
          <a:r>
            <a:rPr lang="nb-NO" sz="1200" kern="1200" dirty="0" smtClean="0"/>
            <a:t/>
          </a:r>
          <a:br>
            <a:rPr lang="nb-NO" sz="1200" kern="1200" dirty="0" smtClean="0"/>
          </a:br>
          <a:r>
            <a:rPr lang="nb-NO" sz="1200" kern="1200" dirty="0" smtClean="0"/>
            <a:t>Tiårig </a:t>
          </a:r>
          <a:r>
            <a:rPr lang="nb-NO" sz="1200" b="1" kern="1200" dirty="0" smtClean="0"/>
            <a:t>grunnskole</a:t>
          </a:r>
          <a:r>
            <a:rPr lang="nb-NO" sz="1200" kern="1200" dirty="0" smtClean="0"/>
            <a:t>, </a:t>
          </a:r>
          <a:r>
            <a:rPr lang="nb-NO" sz="1200" b="1" kern="1200" dirty="0" smtClean="0"/>
            <a:t>beredskap</a:t>
          </a:r>
          <a:r>
            <a:rPr lang="nb-NO" sz="1200" kern="1200" dirty="0" smtClean="0"/>
            <a:t> mot forurensing , bosetting av </a:t>
          </a:r>
          <a:r>
            <a:rPr lang="nb-NO" sz="1200" b="1" kern="1200" dirty="0" smtClean="0"/>
            <a:t>flyktninger</a:t>
          </a:r>
          <a:r>
            <a:rPr lang="nb-NO" sz="1200" kern="1200" dirty="0" smtClean="0"/>
            <a:t>, </a:t>
          </a:r>
          <a:r>
            <a:rPr lang="nb-NO" sz="1200" b="1" kern="1200" dirty="0" smtClean="0"/>
            <a:t>avfall</a:t>
          </a:r>
          <a:r>
            <a:rPr lang="nb-NO" sz="1200" kern="1200" dirty="0" smtClean="0"/>
            <a:t>shåndtering og avløp, kommuneleger, </a:t>
          </a:r>
          <a:r>
            <a:rPr lang="nb-NO" sz="1200" b="1" kern="1200" dirty="0" smtClean="0"/>
            <a:t>helsestasjon</a:t>
          </a:r>
          <a:r>
            <a:rPr lang="nb-NO" sz="1200" kern="1200" dirty="0" smtClean="0"/>
            <a:t>, somatiske </a:t>
          </a:r>
          <a:r>
            <a:rPr lang="nb-NO" sz="1200" b="1" kern="1200" dirty="0" smtClean="0"/>
            <a:t>sykehjem</a:t>
          </a:r>
          <a:r>
            <a:rPr lang="nb-NO" sz="1200" kern="1200" dirty="0" smtClean="0"/>
            <a:t>, psykisk </a:t>
          </a:r>
          <a:r>
            <a:rPr lang="nb-NO" sz="1200" b="1" kern="1200" dirty="0" smtClean="0"/>
            <a:t>utviklingshemmede</a:t>
          </a:r>
          <a:r>
            <a:rPr lang="nb-NO" sz="1200" kern="1200" dirty="0" smtClean="0"/>
            <a:t>, miljøvern, undervisning </a:t>
          </a:r>
          <a:r>
            <a:rPr lang="nb-NO" sz="1200" b="1" kern="1200" dirty="0" smtClean="0"/>
            <a:t>barn</a:t>
          </a:r>
          <a:r>
            <a:rPr lang="nb-NO" sz="1200" kern="1200" dirty="0" smtClean="0"/>
            <a:t> i institusjoner, vilt- og </a:t>
          </a:r>
          <a:r>
            <a:rPr lang="nb-NO" sz="1200" b="1" kern="1200" dirty="0" smtClean="0"/>
            <a:t>naturforvaltning</a:t>
          </a:r>
          <a:r>
            <a:rPr lang="nb-NO" sz="1200" kern="1200" dirty="0" smtClean="0"/>
            <a:t>, landbrukskontorene, SFO, musikk- og </a:t>
          </a:r>
          <a:r>
            <a:rPr lang="nb-NO" sz="1200" b="1" kern="1200" dirty="0" smtClean="0"/>
            <a:t>kulturskoler</a:t>
          </a:r>
          <a:r>
            <a:rPr lang="nb-NO" sz="1200" kern="1200" dirty="0" smtClean="0"/>
            <a:t>, LAR, </a:t>
          </a:r>
          <a:r>
            <a:rPr lang="nb-NO" sz="1200" b="1" kern="1200" dirty="0" smtClean="0"/>
            <a:t>psykisk</a:t>
          </a:r>
          <a:r>
            <a:rPr lang="nb-NO" sz="1200" kern="1200" dirty="0" smtClean="0"/>
            <a:t> helse, </a:t>
          </a:r>
          <a:r>
            <a:rPr lang="nb-NO" sz="1200" b="1" kern="1200" dirty="0" err="1" smtClean="0"/>
            <a:t>fastlegeordning</a:t>
          </a:r>
          <a:r>
            <a:rPr lang="nb-NO" sz="1200" kern="1200" dirty="0" smtClean="0"/>
            <a:t>, forhandlingsansvar for </a:t>
          </a:r>
          <a:r>
            <a:rPr lang="nb-NO" sz="1200" b="1" kern="1200" dirty="0" smtClean="0"/>
            <a:t>lærere</a:t>
          </a:r>
          <a:r>
            <a:rPr lang="nb-NO" sz="1200" kern="1200" dirty="0" smtClean="0"/>
            <a:t>, klinisk </a:t>
          </a:r>
          <a:r>
            <a:rPr lang="nb-NO" sz="1200" b="1" kern="1200" dirty="0" smtClean="0"/>
            <a:t>veterinær</a:t>
          </a:r>
          <a:r>
            <a:rPr lang="nb-NO" sz="1200" kern="1200" dirty="0" smtClean="0"/>
            <a:t>vakt, lovfestet rett til </a:t>
          </a:r>
          <a:r>
            <a:rPr lang="nb-NO" sz="1200" b="1" kern="1200" dirty="0" smtClean="0"/>
            <a:t>barnehageplass</a:t>
          </a:r>
          <a:r>
            <a:rPr lang="nb-NO" sz="1200" kern="1200" dirty="0" smtClean="0"/>
            <a:t>, </a:t>
          </a:r>
          <a:r>
            <a:rPr lang="nb-NO" sz="1200" b="1" kern="1200" dirty="0" smtClean="0"/>
            <a:t>krise</a:t>
          </a:r>
          <a:r>
            <a:rPr lang="nb-NO" sz="1200" kern="1200" dirty="0" smtClean="0"/>
            <a:t>sentre, kvalifiseringsprogrammet, nasjonalparkstyrer, beredskapsansvar, samhandlingsreformen, </a:t>
          </a:r>
          <a:r>
            <a:rPr lang="nb-NO" sz="1200" b="1" kern="1200" dirty="0" smtClean="0"/>
            <a:t>folkehelseansvar</a:t>
          </a:r>
          <a:r>
            <a:rPr lang="nb-NO" sz="1200" kern="1200" dirty="0" smtClean="0"/>
            <a:t>.</a:t>
          </a:r>
          <a:br>
            <a:rPr lang="nb-NO" sz="1200" kern="1200" dirty="0" smtClean="0"/>
          </a:br>
          <a:endParaRPr lang="nb-NO" sz="1200" kern="1200" dirty="0"/>
        </a:p>
      </dsp:txBody>
      <dsp:txXfrm>
        <a:off x="3126770" y="287660"/>
        <a:ext cx="3631996" cy="2470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285B7-6E4A-4D59-B715-B9D02CC99B88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BF4A5-C3FB-430C-830D-333C09B965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521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78C76-A031-471A-AAE4-11764CDDBAC9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FA71-FF92-41CB-B000-BA0E18CED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60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583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870058-029D-4E22-9350-2A26C3D41DF0}" type="slidenum">
              <a:rPr lang="nb-NO" altLang="nb-NO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5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Ekspertutvalet sine</a:t>
            </a:r>
            <a:r>
              <a:rPr lang="nn-NO" baseline="0" dirty="0" smtClean="0"/>
              <a:t> anbefalingar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9184-E0C4-4108-8144-993F923DB74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612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0181"/>
            <a:ext cx="7772400" cy="1741118"/>
          </a:xfrm>
        </p:spPr>
        <p:txBody>
          <a:bodyPr anchor="b">
            <a:normAutofit/>
          </a:bodyPr>
          <a:lstStyle>
            <a:lvl1pPr algn="ctr">
              <a:defRPr sz="4800" b="1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123106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B05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1265" y="5358185"/>
            <a:ext cx="4881469" cy="365125"/>
          </a:xfrm>
        </p:spPr>
        <p:txBody>
          <a:bodyPr/>
          <a:lstStyle>
            <a:lvl1pPr>
              <a:defRPr sz="28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727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B05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6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 algn="ctr">
              <a:defRPr>
                <a:solidFill>
                  <a:srgbClr val="00B05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017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B05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473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672282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6643734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42456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F91-0990-479D-8A16-C39B7282906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1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000924" cy="785818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42456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F91-0990-479D-8A16-C39B7282906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8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70720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70720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42456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F91-0990-479D-8A16-C39B7282906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8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34290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42456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F91-0990-479D-8A16-C39B7282906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3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47185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47185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000497" y="1535113"/>
            <a:ext cx="34290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000497" y="2174875"/>
            <a:ext cx="34290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42456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F91-0990-479D-8A16-C39B7282906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95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42456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F91-0990-479D-8A16-C39B7282906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0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42456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F91-0990-479D-8A16-C39B7282906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2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660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86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14678" y="273050"/>
            <a:ext cx="42148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86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42456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F91-0990-479D-8A16-C39B7282906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48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42456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F91-0990-479D-8A16-C39B7282906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04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42456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F91-0990-479D-8A16-C39B7282906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87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29334" y="274638"/>
            <a:ext cx="1300186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4356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42456" y="66754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65F91-0990-479D-8A16-C39B7282906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19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6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b-NO" altLang="nb-NO" sz="1200">
                <a:solidFill>
                  <a:prstClr val="black"/>
                </a:solidFill>
              </a:rPr>
              <a:t>Norsk mal: Tekst med kulepunkter - 1 vertikalt bilde</a:t>
            </a:r>
          </a:p>
        </p:txBody>
      </p:sp>
      <p:sp>
        <p:nvSpPr>
          <p:cNvPr id="6" name="TekstSylinder 9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b-NO" altLang="nb-NO" sz="1200" b="1">
                <a:solidFill>
                  <a:prstClr val="black"/>
                </a:solidFill>
              </a:rPr>
              <a:t>Tips  bilde:</a:t>
            </a:r>
          </a:p>
          <a:p>
            <a:r>
              <a:rPr lang="nb-NO" altLang="nb-NO" sz="1200">
                <a:solidFill>
                  <a:prstClr val="black"/>
                </a:solidFill>
              </a:rPr>
              <a:t>For best oppløsning anbefales jpg og png-format.</a:t>
            </a:r>
          </a:p>
        </p:txBody>
      </p:sp>
      <p:pic>
        <p:nvPicPr>
          <p:cNvPr id="7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40042" cy="6328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4"/>
          </p:nvPr>
        </p:nvSpPr>
        <p:spPr>
          <a:xfrm>
            <a:off x="0" y="6445250"/>
            <a:ext cx="539750" cy="355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35C3D4-6235-4933-B14D-F823C6EE1975}" type="slidenum">
              <a:rPr lang="nb-NO" alt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1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6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b-NO" altLang="nb-NO" sz="1200">
                <a:solidFill>
                  <a:prstClr val="black"/>
                </a:solidFill>
              </a:rPr>
              <a:t>Norsk mal: Tekst med kulepunkter – 4 vertikale bilder</a:t>
            </a:r>
          </a:p>
        </p:txBody>
      </p:sp>
      <p:sp>
        <p:nvSpPr>
          <p:cNvPr id="12" name="TekstSylinder 9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b-NO" altLang="nb-NO" sz="1200" b="1">
                <a:solidFill>
                  <a:prstClr val="black"/>
                </a:solidFill>
              </a:rPr>
              <a:t>Tips  bilde:</a:t>
            </a:r>
          </a:p>
          <a:p>
            <a:r>
              <a:rPr lang="nb-NO" altLang="nb-NO" sz="1200">
                <a:solidFill>
                  <a:prstClr val="black"/>
                </a:solidFill>
              </a:rPr>
              <a:t>For best oppløsning anbefales jpg og png-format.</a:t>
            </a:r>
          </a:p>
        </p:txBody>
      </p:sp>
      <p:pic>
        <p:nvPicPr>
          <p:cNvPr id="13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20"/>
          </p:nvPr>
        </p:nvSpPr>
        <p:spPr>
          <a:xfrm>
            <a:off x="0" y="6445250"/>
            <a:ext cx="539750" cy="355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A80B88-2CCF-4433-9F64-C06D3DBC5F5C}" type="slidenum">
              <a:rPr lang="nb-NO" alt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>
                <a:solidFill>
                  <a:srgbClr val="00B05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64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B05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97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>
                <a:solidFill>
                  <a:srgbClr val="00B05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43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B05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14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30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00B05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18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00B05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2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652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71335"/>
            <a:ext cx="7886700" cy="3405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600C-DB0B-4EF3-8079-89205CA49507}" type="datetimeFigureOut">
              <a:rPr lang="nb-NO" smtClean="0"/>
              <a:t>04.03.2015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BEE8-6304-4F6C-A1FC-A66DE170706C}" type="slidenum">
              <a:rPr lang="nb-NO" smtClean="0"/>
              <a:t>‹#›</a:t>
            </a:fld>
            <a:endParaRPr lang="nb-NO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2" y="225914"/>
            <a:ext cx="589502" cy="7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/>
          <p:cNvSpPr txBox="1"/>
          <p:nvPr userDrawn="1"/>
        </p:nvSpPr>
        <p:spPr>
          <a:xfrm>
            <a:off x="0" y="6496087"/>
            <a:ext cx="9180512" cy="369332"/>
          </a:xfrm>
          <a:prstGeom prst="rect">
            <a:avLst/>
          </a:prstGeom>
          <a:solidFill>
            <a:srgbClr val="C9C9BD"/>
          </a:solidFill>
        </p:spPr>
        <p:txBody>
          <a:bodyPr wrap="square" rtlCol="0">
            <a:spAutoFit/>
          </a:bodyPr>
          <a:lstStyle/>
          <a:p>
            <a:pPr algn="ctr"/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692948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972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292080" y="65002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CCD0-12AB-4568-9BE4-FF3D9E51C91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 descr="Riksvåpenet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4282" y="142852"/>
            <a:ext cx="376610" cy="672054"/>
          </a:xfrm>
          <a:prstGeom prst="rect">
            <a:avLst/>
          </a:prstGeom>
        </p:spPr>
      </p:pic>
      <p:sp>
        <p:nvSpPr>
          <p:cNvPr id="9" name="Plassholder for tittel 1"/>
          <p:cNvSpPr txBox="1">
            <a:spLocks/>
          </p:cNvSpPr>
          <p:nvPr/>
        </p:nvSpPr>
        <p:spPr>
          <a:xfrm>
            <a:off x="642910" y="276584"/>
            <a:ext cx="342902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nb-NO" sz="2000" dirty="0" smtClean="0">
                <a:solidFill>
                  <a:prstClr val="black"/>
                </a:solidFill>
              </a:rPr>
              <a:t>Fylkesmannen i Møre og Romsdal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90" y="-27384"/>
            <a:ext cx="1617022" cy="688538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755576" y="648532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</a:rPr>
              <a:t>Trygg framtid for folk og natur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1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sunndal.kommune.no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fylkesmannen.n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kommune.no/" TargetMode="External"/><Relationship Id="rId2" Type="http://schemas.openxmlformats.org/officeDocument/2006/relationships/hyperlink" Target="http://www.kommunereform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harriet.berntsen@sunndal.kommune.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2123" y="185961"/>
            <a:ext cx="7886700" cy="1325563"/>
          </a:xfrm>
        </p:spPr>
        <p:txBody>
          <a:bodyPr/>
          <a:lstStyle/>
          <a:p>
            <a:r>
              <a:rPr lang="nb-NO" dirty="0" smtClean="0"/>
              <a:t>Folkemøte 4. mars 2015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491" y="1659507"/>
            <a:ext cx="7886700" cy="46789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600" dirty="0"/>
              <a:t>1. </a:t>
            </a:r>
            <a:r>
              <a:rPr lang="nb-NO" sz="2600" b="1" dirty="0"/>
              <a:t>Velkommen</a:t>
            </a:r>
            <a:r>
              <a:rPr lang="nb-NO" sz="2600" dirty="0"/>
              <a:t> v/ordfører Ståle Refstie</a:t>
            </a:r>
          </a:p>
          <a:p>
            <a:pPr marL="0" indent="0">
              <a:buNone/>
            </a:pPr>
            <a:r>
              <a:rPr lang="nb-NO" sz="2600" dirty="0"/>
              <a:t>2. </a:t>
            </a:r>
            <a:r>
              <a:rPr lang="nb-NO" sz="2600" b="1" dirty="0"/>
              <a:t>Litt om kommune-Norge og kommunereformen</a:t>
            </a:r>
            <a:br>
              <a:rPr lang="nb-NO" sz="2600" b="1" dirty="0"/>
            </a:br>
            <a:r>
              <a:rPr lang="nb-NO" sz="2600" dirty="0"/>
              <a:t>    v/ ass. rådmann Harriet Berntsen </a:t>
            </a:r>
          </a:p>
          <a:p>
            <a:pPr marL="0" indent="0">
              <a:buNone/>
            </a:pPr>
            <a:r>
              <a:rPr lang="nb-NO" sz="2600" dirty="0"/>
              <a:t>3. «</a:t>
            </a:r>
            <a:r>
              <a:rPr lang="nb-NO" sz="2600" b="1" dirty="0"/>
              <a:t>Et skråblikk på kommunereformen fra mitt ståsted»</a:t>
            </a:r>
            <a:r>
              <a:rPr lang="nb-NO" sz="2600" dirty="0"/>
              <a:t> </a:t>
            </a:r>
          </a:p>
          <a:p>
            <a:pPr marL="0" indent="0">
              <a:buNone/>
            </a:pPr>
            <a:r>
              <a:rPr lang="nb-NO" sz="2600" dirty="0" smtClean="0"/>
              <a:t>     - </a:t>
            </a:r>
            <a:r>
              <a:rPr lang="nb-NO" sz="2600" dirty="0"/>
              <a:t>Marius Odland, ungdommens kommunestyre (UKS) </a:t>
            </a:r>
            <a:br>
              <a:rPr lang="nb-NO" sz="2600" dirty="0"/>
            </a:br>
            <a:r>
              <a:rPr lang="nb-NO" sz="2600" dirty="0" smtClean="0"/>
              <a:t>     - </a:t>
            </a:r>
            <a:r>
              <a:rPr lang="nb-NO" sz="2600" dirty="0"/>
              <a:t>Bergsvein Brøske, senterleder Amfi</a:t>
            </a:r>
            <a:br>
              <a:rPr lang="nb-NO" sz="2600" dirty="0"/>
            </a:br>
            <a:r>
              <a:rPr lang="nb-NO" sz="2600" dirty="0" smtClean="0"/>
              <a:t>     - </a:t>
            </a:r>
            <a:r>
              <a:rPr lang="nb-NO" sz="2600" dirty="0"/>
              <a:t>Tine Grytnes Laskerud, bedriftseier</a:t>
            </a:r>
            <a:br>
              <a:rPr lang="nb-NO" sz="2600" dirty="0"/>
            </a:br>
            <a:r>
              <a:rPr lang="nb-NO" sz="2600" dirty="0" smtClean="0"/>
              <a:t>     - </a:t>
            </a:r>
            <a:r>
              <a:rPr lang="nb-NO" sz="2600" dirty="0"/>
              <a:t>Jan Ove Løken, rektor Sunndal </a:t>
            </a:r>
            <a:r>
              <a:rPr lang="nb-NO" sz="2600" dirty="0" err="1"/>
              <a:t>vidaregåande</a:t>
            </a:r>
            <a:r>
              <a:rPr lang="nb-NO" sz="2600" dirty="0"/>
              <a:t> skole </a:t>
            </a:r>
            <a:br>
              <a:rPr lang="nb-NO" sz="2600" dirty="0"/>
            </a:br>
            <a:r>
              <a:rPr lang="nb-NO" sz="2600" dirty="0" smtClean="0"/>
              <a:t>     - </a:t>
            </a:r>
            <a:r>
              <a:rPr lang="nb-NO" sz="2600" dirty="0"/>
              <a:t>Tommy Fossum, journalist Adresseavisen</a:t>
            </a:r>
            <a:br>
              <a:rPr lang="nb-NO" sz="2600" dirty="0"/>
            </a:br>
            <a:r>
              <a:rPr lang="nb-NO" sz="2600" dirty="0" smtClean="0"/>
              <a:t>     - </a:t>
            </a:r>
            <a:r>
              <a:rPr lang="nb-NO" sz="2600" dirty="0"/>
              <a:t>Nils Ulvund, </a:t>
            </a:r>
            <a:r>
              <a:rPr lang="nb-NO" sz="2600" dirty="0" err="1"/>
              <a:t>kårkall</a:t>
            </a:r>
            <a:r>
              <a:rPr lang="nb-NO" sz="2600" dirty="0"/>
              <a:t> og målmann</a:t>
            </a:r>
          </a:p>
          <a:p>
            <a:pPr marL="0" indent="0">
              <a:buNone/>
            </a:pPr>
            <a:r>
              <a:rPr lang="nb-NO" sz="2600" b="1" dirty="0"/>
              <a:t/>
            </a:r>
            <a:br>
              <a:rPr lang="nb-NO" sz="2600" b="1" dirty="0"/>
            </a:br>
            <a:r>
              <a:rPr lang="nb-NO" sz="2600" b="1" dirty="0"/>
              <a:t>Debatt og spørsmål fra sal, innledere og </a:t>
            </a:r>
            <a:r>
              <a:rPr lang="nb-NO" sz="2600" b="1" dirty="0" smtClean="0"/>
              <a:t>ordfører </a:t>
            </a:r>
            <a:r>
              <a:rPr lang="nb-NO" sz="2600" b="1" dirty="0"/>
              <a:t/>
            </a:r>
            <a:br>
              <a:rPr lang="nb-NO" sz="2600" b="1" dirty="0"/>
            </a:br>
            <a:r>
              <a:rPr lang="nb-NO" sz="2600" dirty="0" smtClean="0"/>
              <a:t>Debattleder</a:t>
            </a:r>
            <a:r>
              <a:rPr lang="nb-NO" sz="2600" dirty="0"/>
              <a:t>: Ole Magne Ansnes, kultursjef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16791" r="24638" b="16494"/>
          <a:stretch/>
        </p:blipFill>
        <p:spPr>
          <a:xfrm>
            <a:off x="7587426" y="5290956"/>
            <a:ext cx="1137765" cy="12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9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0994" y="166255"/>
            <a:ext cx="7886700" cy="1039091"/>
          </a:xfrm>
        </p:spPr>
        <p:txBody>
          <a:bodyPr/>
          <a:lstStyle/>
          <a:p>
            <a:r>
              <a:rPr lang="nb-NO" dirty="0" smtClean="0"/>
              <a:t>Kommunereformen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5521" y="1288472"/>
            <a:ext cx="7886700" cy="5444837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 smtClean="0"/>
              <a:t>politisk </a:t>
            </a:r>
            <a:r>
              <a:rPr lang="nb-NO" b="1" dirty="0"/>
              <a:t>enighet</a:t>
            </a:r>
            <a:r>
              <a:rPr lang="nb-NO" dirty="0"/>
              <a:t> om en </a:t>
            </a:r>
            <a:r>
              <a:rPr lang="nb-NO" dirty="0" smtClean="0"/>
              <a:t>kommunereform med </a:t>
            </a:r>
            <a:r>
              <a:rPr lang="nb-NO" dirty="0"/>
              <a:t>færre og mer robuste </a:t>
            </a:r>
            <a:r>
              <a:rPr lang="nb-NO" dirty="0" smtClean="0"/>
              <a:t>kommuner: alle har et </a:t>
            </a:r>
            <a:r>
              <a:rPr lang="nb-NO" u="sng" dirty="0" smtClean="0"/>
              <a:t>utredningsoppdrag</a:t>
            </a:r>
            <a:r>
              <a:rPr lang="nb-NO" dirty="0" smtClean="0"/>
              <a:t> samt </a:t>
            </a:r>
            <a:r>
              <a:rPr lang="nb-NO" u="sng" dirty="0" smtClean="0"/>
              <a:t>vurdere</a:t>
            </a:r>
            <a:r>
              <a:rPr lang="nb-NO" dirty="0" smtClean="0"/>
              <a:t> om aktuelt å slå seg sammen med andre</a:t>
            </a:r>
          </a:p>
          <a:p>
            <a:r>
              <a:rPr lang="nb-NO" b="1" dirty="0" smtClean="0"/>
              <a:t>4 målsettinger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- gode og likeverdige tjenester (kapasitet, kompetanse)</a:t>
            </a:r>
            <a:br>
              <a:rPr lang="nb-NO" dirty="0" smtClean="0"/>
            </a:br>
            <a:r>
              <a:rPr lang="nb-NO" dirty="0" smtClean="0"/>
              <a:t>   - helhetlig og samordnet samfunnsutvikling</a:t>
            </a:r>
            <a:br>
              <a:rPr lang="nb-NO" dirty="0" smtClean="0"/>
            </a:br>
            <a:r>
              <a:rPr lang="nb-NO" dirty="0" smtClean="0"/>
              <a:t>   - bærekraftige og økonomisk robuste kommuner</a:t>
            </a:r>
            <a:br>
              <a:rPr lang="nb-NO" dirty="0" smtClean="0"/>
            </a:br>
            <a:r>
              <a:rPr lang="nb-NO" dirty="0" smtClean="0"/>
              <a:t>   - styrket lokaldemokrati: mindre statlig styring, </a:t>
            </a:r>
            <a:br>
              <a:rPr lang="nb-NO" dirty="0" smtClean="0"/>
            </a:br>
            <a:r>
              <a:rPr lang="nb-NO" dirty="0" smtClean="0"/>
              <a:t>     flere oppgaver, færre interkommunale løsninger</a:t>
            </a:r>
          </a:p>
          <a:p>
            <a:r>
              <a:rPr lang="nb-NO" b="1" dirty="0" smtClean="0"/>
              <a:t>Tidsplan</a:t>
            </a:r>
          </a:p>
          <a:p>
            <a:pPr marL="0" indent="0">
              <a:buNone/>
            </a:pPr>
            <a:r>
              <a:rPr lang="nb-NO" dirty="0" smtClean="0"/>
              <a:t>    - høst 2014: oppstart</a:t>
            </a:r>
            <a:br>
              <a:rPr lang="nb-NO" dirty="0" smtClean="0"/>
            </a:br>
            <a:r>
              <a:rPr lang="nb-NO" dirty="0" smtClean="0"/>
              <a:t>    - 2015: utredninger, folkemøter, debatt</a:t>
            </a:r>
            <a:br>
              <a:rPr lang="nb-NO" dirty="0" smtClean="0"/>
            </a:br>
            <a:r>
              <a:rPr lang="nb-NO" dirty="0" smtClean="0"/>
              <a:t>    - vår 2016: kommunalt vedtak</a:t>
            </a:r>
            <a:br>
              <a:rPr lang="nb-NO" dirty="0" smtClean="0"/>
            </a:br>
            <a:r>
              <a:rPr lang="nb-NO" dirty="0" smtClean="0"/>
              <a:t>    - vår 2017: nasjonalt vedtak</a:t>
            </a:r>
            <a:br>
              <a:rPr lang="nb-NO" dirty="0" smtClean="0"/>
            </a:br>
            <a:r>
              <a:rPr lang="nb-NO" dirty="0" smtClean="0"/>
              <a:t>    - 1.1.2020: eventuell ny kommune er operativ</a:t>
            </a:r>
          </a:p>
          <a:p>
            <a:pPr marL="0" indent="0">
              <a:buNone/>
            </a:pPr>
            <a:r>
              <a:rPr lang="nb-NO" dirty="0" smtClean="0"/>
              <a:t> 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312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7250" y="269100"/>
            <a:ext cx="7886700" cy="13614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1109" y="966355"/>
            <a:ext cx="7923069" cy="5257800"/>
          </a:xfrm>
        </p:spPr>
        <p:txBody>
          <a:bodyPr>
            <a:normAutofit/>
          </a:bodyPr>
          <a:lstStyle/>
          <a:p>
            <a:r>
              <a:rPr lang="nb-NO" b="1" dirty="0" smtClean="0"/>
              <a:t>Noen viktige premisser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- alle har et utrednings-/analyseoppdrag</a:t>
            </a:r>
            <a:br>
              <a:rPr lang="nb-NO" dirty="0" smtClean="0"/>
            </a:br>
            <a:r>
              <a:rPr lang="nb-NO" dirty="0" smtClean="0"/>
              <a:t>   - innbyggerne skal informeres og involveres</a:t>
            </a:r>
            <a:br>
              <a:rPr lang="nb-NO" dirty="0" smtClean="0"/>
            </a:br>
            <a:r>
              <a:rPr lang="nb-NO" dirty="0" smtClean="0"/>
              <a:t>   - kommunene gjør selv sine vedtak, fylkesmannen </a:t>
            </a:r>
            <a:br>
              <a:rPr lang="nb-NO" dirty="0" smtClean="0"/>
            </a:br>
            <a:r>
              <a:rPr lang="nb-NO" dirty="0" smtClean="0"/>
              <a:t>     gjør sin selvstendige vurdering/anbefaling, </a:t>
            </a:r>
            <a:br>
              <a:rPr lang="nb-NO" dirty="0" smtClean="0"/>
            </a:br>
            <a:r>
              <a:rPr lang="nb-NO" dirty="0" smtClean="0"/>
              <a:t>     stortinget gjør endelig vedtak (vår 2017)</a:t>
            </a:r>
          </a:p>
          <a:p>
            <a:pPr marL="0"/>
            <a:r>
              <a:rPr lang="nb-NO" b="1" dirty="0" smtClean="0"/>
              <a:t>Oppgaver, størrelse </a:t>
            </a:r>
            <a:r>
              <a:rPr lang="nb-NO" b="1" dirty="0" smtClean="0"/>
              <a:t>…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   - </a:t>
            </a:r>
            <a:r>
              <a:rPr lang="nb-NO" dirty="0" smtClean="0"/>
              <a:t>ekspertutvalg høsten 2014: anbefaler</a:t>
            </a:r>
            <a:br>
              <a:rPr lang="nb-NO" dirty="0" smtClean="0"/>
            </a:br>
            <a:r>
              <a:rPr lang="nb-NO" dirty="0" smtClean="0"/>
              <a:t>     15.-20.000 innbyggere med </a:t>
            </a:r>
            <a:r>
              <a:rPr lang="nb-NO" u="sng" dirty="0" smtClean="0"/>
              <a:t>dagens </a:t>
            </a:r>
            <a:r>
              <a:rPr lang="nb-NO" u="sng" dirty="0" smtClean="0"/>
              <a:t>oppgaver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 - flere oppgaver til kommunene ?</a:t>
            </a:r>
            <a:br>
              <a:rPr lang="nb-NO" dirty="0" smtClean="0"/>
            </a:br>
            <a:r>
              <a:rPr lang="nb-NO" dirty="0" smtClean="0"/>
              <a:t>      Oppgavemeldingen kommer rundt påske …</a:t>
            </a:r>
            <a:br>
              <a:rPr lang="nb-NO" dirty="0" smtClean="0"/>
            </a:br>
            <a:r>
              <a:rPr lang="nb-NO" dirty="0" smtClean="0"/>
              <a:t>  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474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7710">
            <a:off x="5721427" y="410721"/>
            <a:ext cx="2717641" cy="37684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2999" y="197872"/>
            <a:ext cx="6858000" cy="866477"/>
          </a:xfrm>
        </p:spPr>
        <p:txBody>
          <a:bodyPr>
            <a:normAutofit/>
          </a:bodyPr>
          <a:lstStyle/>
          <a:p>
            <a:pPr algn="l"/>
            <a:r>
              <a:rPr lang="nn-NO" sz="3600" b="1" dirty="0" smtClean="0">
                <a:solidFill>
                  <a:srgbClr val="00B050"/>
                </a:solidFill>
              </a:rPr>
              <a:t>Anbefalingar</a:t>
            </a:r>
            <a:endParaRPr lang="nn-NO" sz="3600" b="1" dirty="0">
              <a:solidFill>
                <a:srgbClr val="00B05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24056" y="1993687"/>
            <a:ext cx="6858000" cy="3744416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AutoNum type="arabicPeriod"/>
            </a:pPr>
            <a:r>
              <a:rPr lang="nn-NO" sz="2800" dirty="0" smtClean="0">
                <a:solidFill>
                  <a:schemeClr val="tx1"/>
                </a:solidFill>
              </a:rPr>
              <a:t>15 000 – 20 000 innbyggarar for å sikre ei god oppgåveløysing</a:t>
            </a:r>
          </a:p>
          <a:p>
            <a:pPr marL="342900" indent="-342900" algn="l">
              <a:buAutoNum type="arabicPeriod"/>
            </a:pPr>
            <a:r>
              <a:rPr lang="nn-NO" sz="2800" dirty="0" smtClean="0">
                <a:solidFill>
                  <a:schemeClr val="tx1"/>
                </a:solidFill>
              </a:rPr>
              <a:t>Kommunestruktur </a:t>
            </a:r>
            <a:r>
              <a:rPr lang="nn-NO" sz="2800" dirty="0" smtClean="0">
                <a:solidFill>
                  <a:schemeClr val="tx1"/>
                </a:solidFill>
              </a:rPr>
              <a:t>som nærmar seg funksjonelle </a:t>
            </a:r>
            <a:r>
              <a:rPr lang="nn-NO" sz="2800" dirty="0" smtClean="0">
                <a:solidFill>
                  <a:schemeClr val="tx1"/>
                </a:solidFill>
              </a:rPr>
              <a:t>samfunnsutviklingsområde *</a:t>
            </a:r>
            <a:endParaRPr lang="nn-NO" sz="2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nn-NO" sz="2800" dirty="0" smtClean="0">
                <a:solidFill>
                  <a:schemeClr val="tx1"/>
                </a:solidFill>
              </a:rPr>
              <a:t>Staten bør redusere detaljstyringa, utvikla ordningar for politisk deltaking for å sikre gode </a:t>
            </a:r>
            <a:r>
              <a:rPr lang="nn-NO" sz="2800" dirty="0" smtClean="0">
                <a:solidFill>
                  <a:schemeClr val="tx1"/>
                </a:solidFill>
              </a:rPr>
              <a:t>demokratiske arenaer</a:t>
            </a:r>
          </a:p>
          <a:p>
            <a:pPr marL="342900" indent="-342900" algn="l">
              <a:buAutoNum type="arabicPeriod"/>
            </a:pPr>
            <a:endParaRPr lang="nn-NO" sz="2800" dirty="0">
              <a:solidFill>
                <a:schemeClr val="tx1"/>
              </a:solidFill>
            </a:endParaRPr>
          </a:p>
          <a:p>
            <a:pPr algn="l"/>
            <a:r>
              <a:rPr lang="nb-NO" sz="2800" dirty="0" smtClean="0">
                <a:solidFill>
                  <a:schemeClr val="tx1"/>
                </a:solidFill>
              </a:rPr>
              <a:t>*</a:t>
            </a:r>
            <a:r>
              <a:rPr lang="nb-NO" sz="2800" dirty="0" smtClean="0"/>
              <a:t> </a:t>
            </a:r>
            <a:r>
              <a:rPr lang="nb-NO" sz="2800" b="0" dirty="0" smtClean="0">
                <a:solidFill>
                  <a:schemeClr val="tx1"/>
                </a:solidFill>
              </a:rPr>
              <a:t>Funksjonelle samfunnsutviklingsområder </a:t>
            </a:r>
            <a:r>
              <a:rPr lang="nb-NO" sz="2800" b="0" i="1" dirty="0" smtClean="0">
                <a:solidFill>
                  <a:schemeClr val="tx1"/>
                </a:solidFill>
              </a:rPr>
              <a:t/>
            </a:r>
            <a:br>
              <a:rPr lang="nb-NO" sz="2800" b="0" i="1" dirty="0" smtClean="0">
                <a:solidFill>
                  <a:schemeClr val="tx1"/>
                </a:solidFill>
              </a:rPr>
            </a:br>
            <a:r>
              <a:rPr lang="nb-NO" sz="2800" b="0" i="1" dirty="0" smtClean="0">
                <a:solidFill>
                  <a:schemeClr val="tx1"/>
                </a:solidFill>
              </a:rPr>
              <a:t>   «…</a:t>
            </a:r>
            <a:r>
              <a:rPr lang="nb-NO" sz="2800" b="0" dirty="0">
                <a:solidFill>
                  <a:schemeClr val="tx1"/>
                </a:solidFill>
              </a:rPr>
              <a:t>er områder hvor folk både bor, arbeider og lever </a:t>
            </a:r>
            <a:r>
              <a:rPr lang="nb-NO" sz="2800" b="0" dirty="0" smtClean="0">
                <a:solidFill>
                  <a:schemeClr val="tx1"/>
                </a:solidFill>
              </a:rPr>
              <a:t>   </a:t>
            </a:r>
            <a:br>
              <a:rPr lang="nb-NO" sz="2800" b="0" dirty="0" smtClean="0">
                <a:solidFill>
                  <a:schemeClr val="tx1"/>
                </a:solidFill>
              </a:rPr>
            </a:br>
            <a:r>
              <a:rPr lang="nb-NO" sz="2800" b="0" dirty="0" smtClean="0">
                <a:solidFill>
                  <a:schemeClr val="tx1"/>
                </a:solidFill>
              </a:rPr>
              <a:t>   sine </a:t>
            </a:r>
            <a:r>
              <a:rPr lang="nb-NO" sz="2800" b="0" dirty="0">
                <a:solidFill>
                  <a:schemeClr val="tx1"/>
                </a:solidFill>
              </a:rPr>
              <a:t>hverdagsliv, såkalte «hverdagsregioner». </a:t>
            </a:r>
            <a:endParaRPr lang="nn-NO" sz="2800" b="0" dirty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nn-N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2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4" y="217853"/>
            <a:ext cx="8893402" cy="63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7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8" y="192211"/>
            <a:ext cx="8848648" cy="6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1" y="381698"/>
            <a:ext cx="7737764" cy="566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7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53988"/>
            <a:ext cx="8815387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15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976746" y="1127071"/>
            <a:ext cx="6941128" cy="5429593"/>
          </a:xfrm>
        </p:spPr>
        <p:txBody>
          <a:bodyPr/>
          <a:lstStyle/>
          <a:p>
            <a:pPr algn="l"/>
            <a:r>
              <a:rPr lang="nb-NO" b="1" dirty="0" smtClean="0">
                <a:solidFill>
                  <a:srgbClr val="0070C0"/>
                </a:solidFill>
              </a:rPr>
              <a:t>Styringsgruppe</a:t>
            </a:r>
            <a:r>
              <a:rPr lang="nb-NO" dirty="0" smtClean="0"/>
              <a:t>: </a:t>
            </a:r>
            <a:r>
              <a:rPr lang="nb-NO" b="1" dirty="0" smtClean="0"/>
              <a:t>kommunestyret</a:t>
            </a:r>
          </a:p>
          <a:p>
            <a:pPr algn="l"/>
            <a:r>
              <a:rPr lang="nb-NO" b="1" dirty="0" smtClean="0">
                <a:solidFill>
                  <a:srgbClr val="0070C0"/>
                </a:solidFill>
              </a:rPr>
              <a:t>Arbeidsgruppe:</a:t>
            </a:r>
          </a:p>
          <a:p>
            <a:pPr algn="l"/>
            <a:r>
              <a:rPr lang="nb-NO" b="1" dirty="0" smtClean="0"/>
              <a:t>Harriet Berntsen, ass. rådmann (prosjektleder)</a:t>
            </a:r>
            <a:br>
              <a:rPr lang="nb-NO" b="1" dirty="0" smtClean="0"/>
            </a:br>
            <a:r>
              <a:rPr lang="nb-NO" b="1" dirty="0" smtClean="0"/>
              <a:t>Per Ove Dahl, rådmann</a:t>
            </a:r>
            <a:br>
              <a:rPr lang="nb-NO" b="1" dirty="0" smtClean="0"/>
            </a:br>
            <a:r>
              <a:rPr lang="nb-NO" b="1" dirty="0" smtClean="0"/>
              <a:t>Jorunn Silseth, tillitsvalgt Sunndal kommune</a:t>
            </a:r>
            <a:br>
              <a:rPr lang="nb-NO" b="1" dirty="0" smtClean="0"/>
            </a:br>
            <a:r>
              <a:rPr lang="nb-NO" b="1" dirty="0" smtClean="0"/>
              <a:t>Wenche Tjugum Ødegård, tillitsvalgt Sunndal kommune</a:t>
            </a:r>
            <a:br>
              <a:rPr lang="nb-NO" b="1" dirty="0" smtClean="0"/>
            </a:br>
            <a:r>
              <a:rPr lang="nb-NO" b="1" dirty="0" smtClean="0"/>
              <a:t>Mildrid Solli, kommunestyret (Venstre)</a:t>
            </a:r>
            <a:br>
              <a:rPr lang="nb-NO" b="1" dirty="0" smtClean="0"/>
            </a:br>
            <a:r>
              <a:rPr lang="nb-NO" b="1" dirty="0" smtClean="0"/>
              <a:t>Ståle Refstie, ordfører, medlem i økonomi- og planutvalget (ØP) (Ap)</a:t>
            </a:r>
            <a:br>
              <a:rPr lang="nb-NO" b="1" dirty="0" smtClean="0"/>
            </a:br>
            <a:r>
              <a:rPr lang="nb-NO" b="1" dirty="0" smtClean="0"/>
              <a:t>Janne Merete Rimstad Seljebø, ØP (Ap)</a:t>
            </a:r>
            <a:br>
              <a:rPr lang="nb-NO" b="1" dirty="0" smtClean="0"/>
            </a:br>
            <a:r>
              <a:rPr lang="nb-NO" b="1" dirty="0" smtClean="0"/>
              <a:t>Lars Fjærli Hjetland, ØP (Ap)</a:t>
            </a:r>
            <a:br>
              <a:rPr lang="nb-NO" b="1" dirty="0" smtClean="0"/>
            </a:br>
            <a:r>
              <a:rPr lang="nb-NO" b="1" dirty="0" smtClean="0"/>
              <a:t>Barbro </a:t>
            </a:r>
            <a:r>
              <a:rPr lang="nb-NO" b="1" dirty="0" err="1" smtClean="0"/>
              <a:t>Tverrfjell</a:t>
            </a:r>
            <a:r>
              <a:rPr lang="nb-NO" b="1" dirty="0" smtClean="0"/>
              <a:t> Auestad, ØP (Ap)</a:t>
            </a:r>
            <a:br>
              <a:rPr lang="nb-NO" b="1" dirty="0" smtClean="0"/>
            </a:br>
            <a:r>
              <a:rPr lang="nb-NO" b="1" dirty="0" smtClean="0"/>
              <a:t>Rolf </a:t>
            </a:r>
            <a:r>
              <a:rPr lang="nb-NO" b="1" dirty="0" err="1" smtClean="0"/>
              <a:t>Kårvand</a:t>
            </a:r>
            <a:r>
              <a:rPr lang="nb-NO" b="1" dirty="0" smtClean="0"/>
              <a:t>, ØP (Ap)</a:t>
            </a:r>
            <a:br>
              <a:rPr lang="nb-NO" b="1" dirty="0" smtClean="0"/>
            </a:br>
            <a:r>
              <a:rPr lang="nb-NO" b="1" dirty="0" smtClean="0"/>
              <a:t>Marit Brånås Aarflot, ØP (</a:t>
            </a:r>
            <a:r>
              <a:rPr lang="nb-NO" b="1" dirty="0" err="1" smtClean="0"/>
              <a:t>uanvhengig</a:t>
            </a:r>
            <a:r>
              <a:rPr lang="nb-NO" b="1" dirty="0" smtClean="0"/>
              <a:t>)</a:t>
            </a:r>
            <a:br>
              <a:rPr lang="nb-NO" b="1" dirty="0" smtClean="0"/>
            </a:br>
            <a:r>
              <a:rPr lang="nb-NO" b="1" dirty="0" smtClean="0"/>
              <a:t>Synnøve Helland, ØP </a:t>
            </a:r>
            <a:r>
              <a:rPr lang="nb-NO" b="1" smtClean="0"/>
              <a:t>(Sp)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Erling </a:t>
            </a:r>
            <a:r>
              <a:rPr lang="nb-NO" b="1" dirty="0" err="1" smtClean="0"/>
              <a:t>Outzen</a:t>
            </a:r>
            <a:r>
              <a:rPr lang="nb-NO" b="1" dirty="0" smtClean="0"/>
              <a:t>, ØP (SV)</a:t>
            </a:r>
            <a:br>
              <a:rPr lang="nb-NO" b="1" dirty="0" smtClean="0"/>
            </a:br>
            <a:r>
              <a:rPr lang="nb-NO" b="1" dirty="0" smtClean="0"/>
              <a:t>Stig Rune Andreassen, ØP (FrP)</a:t>
            </a:r>
            <a:br>
              <a:rPr lang="nb-NO" b="1" dirty="0" smtClean="0"/>
            </a:br>
            <a:r>
              <a:rPr lang="nb-NO" b="1" dirty="0" smtClean="0"/>
              <a:t>Per Atle Hansen, ØP (H)</a:t>
            </a:r>
            <a:br>
              <a:rPr lang="nb-NO" b="1" dirty="0" smtClean="0"/>
            </a:br>
            <a:r>
              <a:rPr lang="nb-NO" b="1" dirty="0" smtClean="0"/>
              <a:t>Arne Drøpping, ØP (KrF) </a:t>
            </a:r>
            <a:br>
              <a:rPr lang="nb-NO" b="1" dirty="0" smtClean="0"/>
            </a:br>
            <a:endParaRPr lang="nb-NO" b="1" dirty="0" smtClean="0"/>
          </a:p>
          <a:p>
            <a:pPr algn="l"/>
            <a:endParaRPr lang="nb-NO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22168" y="102844"/>
            <a:ext cx="7886700" cy="1325563"/>
          </a:xfrm>
        </p:spPr>
        <p:txBody>
          <a:bodyPr>
            <a:normAutofit/>
          </a:bodyPr>
          <a:lstStyle/>
          <a:p>
            <a:r>
              <a:rPr lang="nb-NO" sz="4000" dirty="0" smtClean="0"/>
              <a:t>Kommunereformen - organisering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359106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6859" y="-164820"/>
            <a:ext cx="7886700" cy="1325563"/>
          </a:xfrm>
        </p:spPr>
        <p:txBody>
          <a:bodyPr/>
          <a:lstStyle/>
          <a:p>
            <a:r>
              <a:rPr lang="nb-NO" dirty="0" smtClean="0"/>
              <a:t>Prosess - tidsplan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3732" y="849016"/>
            <a:ext cx="7886700" cy="5395920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 smtClean="0">
                <a:solidFill>
                  <a:srgbClr val="0070C0"/>
                </a:solidFill>
              </a:rPr>
              <a:t>Desember 2014</a:t>
            </a:r>
            <a:r>
              <a:rPr lang="nb-NO" dirty="0" smtClean="0"/>
              <a:t>: oppstart i politiske fora</a:t>
            </a:r>
          </a:p>
          <a:p>
            <a:r>
              <a:rPr lang="nb-NO" b="1" dirty="0" smtClean="0">
                <a:solidFill>
                  <a:srgbClr val="0070C0"/>
                </a:solidFill>
              </a:rPr>
              <a:t>Januar 2015</a:t>
            </a:r>
            <a:r>
              <a:rPr lang="nb-NO" dirty="0" smtClean="0"/>
              <a:t>: vedtatt prosessplan</a:t>
            </a:r>
          </a:p>
          <a:p>
            <a:r>
              <a:rPr lang="nb-NO" b="1" dirty="0" smtClean="0">
                <a:solidFill>
                  <a:srgbClr val="0070C0"/>
                </a:solidFill>
              </a:rPr>
              <a:t>Februar – mars 2015</a:t>
            </a:r>
            <a:r>
              <a:rPr lang="nb-NO" dirty="0" smtClean="0"/>
              <a:t>: innbyggerundersøkelser  </a:t>
            </a:r>
          </a:p>
          <a:p>
            <a:r>
              <a:rPr lang="nb-NO" b="1" dirty="0" smtClean="0">
                <a:solidFill>
                  <a:srgbClr val="0070C0"/>
                </a:solidFill>
              </a:rPr>
              <a:t>Mars 2015</a:t>
            </a:r>
            <a:r>
              <a:rPr lang="nb-NO" dirty="0" smtClean="0"/>
              <a:t>: folkemøte(r) </a:t>
            </a:r>
          </a:p>
          <a:p>
            <a:r>
              <a:rPr lang="nb-NO" b="1" dirty="0" smtClean="0">
                <a:solidFill>
                  <a:srgbClr val="0070C0"/>
                </a:solidFill>
              </a:rPr>
              <a:t>Mars – desember 2015</a:t>
            </a:r>
            <a:r>
              <a:rPr lang="nb-NO" dirty="0" smtClean="0"/>
              <a:t>: utredninger av 0-alternativet samt andre alternativer som har oppslutning blant innbyggerne. Informasjon/folkemøter etter behov.</a:t>
            </a:r>
          </a:p>
          <a:p>
            <a:r>
              <a:rPr lang="nb-NO" b="1" dirty="0" smtClean="0">
                <a:solidFill>
                  <a:srgbClr val="0070C0"/>
                </a:solidFill>
              </a:rPr>
              <a:t>Vår 2016</a:t>
            </a:r>
            <a:r>
              <a:rPr lang="nb-NO" dirty="0" smtClean="0"/>
              <a:t>: velge ett alternativ, folkeavstemming</a:t>
            </a:r>
          </a:p>
          <a:p>
            <a:r>
              <a:rPr lang="nb-NO" b="1" dirty="0" smtClean="0">
                <a:solidFill>
                  <a:srgbClr val="0070C0"/>
                </a:solidFill>
              </a:rPr>
              <a:t>Juni 2016</a:t>
            </a:r>
            <a:r>
              <a:rPr lang="nb-NO" dirty="0" smtClean="0"/>
              <a:t>: vedtak i kommunestyret</a:t>
            </a:r>
          </a:p>
          <a:p>
            <a:r>
              <a:rPr lang="nb-NO" b="1" dirty="0" smtClean="0">
                <a:solidFill>
                  <a:srgbClr val="0070C0"/>
                </a:solidFill>
              </a:rPr>
              <a:t>Vår 2017</a:t>
            </a:r>
            <a:r>
              <a:rPr lang="nb-NO" dirty="0" smtClean="0"/>
              <a:t>: nasjonalt vedtak (stortinget)</a:t>
            </a:r>
          </a:p>
          <a:p>
            <a:r>
              <a:rPr lang="nb-NO" b="1" dirty="0" smtClean="0">
                <a:solidFill>
                  <a:srgbClr val="0070C0"/>
                </a:solidFill>
              </a:rPr>
              <a:t>2017 – 2019</a:t>
            </a:r>
            <a:r>
              <a:rPr lang="nb-NO" dirty="0" smtClean="0"/>
              <a:t>: ev. planlegging av «ny kommune»</a:t>
            </a:r>
          </a:p>
          <a:p>
            <a:r>
              <a:rPr lang="nb-NO" b="1" dirty="0" smtClean="0">
                <a:solidFill>
                  <a:srgbClr val="0070C0"/>
                </a:solidFill>
              </a:rPr>
              <a:t>1.1.2020:</a:t>
            </a:r>
            <a:r>
              <a:rPr lang="nb-NO" dirty="0" smtClean="0"/>
              <a:t> ev. «ny kommune» er operativ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7174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5295" y="196363"/>
            <a:ext cx="7886700" cy="1325563"/>
          </a:xfrm>
        </p:spPr>
        <p:txBody>
          <a:bodyPr/>
          <a:lstStyle/>
          <a:p>
            <a:r>
              <a:rPr lang="nb-NO" dirty="0" smtClean="0"/>
              <a:t>Utredninger 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9432" y="1521926"/>
            <a:ext cx="7886700" cy="4899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Kommunestyret har vedtatt at vi skal</a:t>
            </a:r>
          </a:p>
          <a:p>
            <a:pPr>
              <a:buFontTx/>
              <a:buChar char="-"/>
            </a:pPr>
            <a:r>
              <a:rPr lang="nb-NO" dirty="0" smtClean="0"/>
              <a:t>utrede 0-alternativet </a:t>
            </a:r>
          </a:p>
          <a:p>
            <a:pPr>
              <a:buFontTx/>
              <a:buChar char="-"/>
            </a:pPr>
            <a:r>
              <a:rPr lang="nb-NO" dirty="0" smtClean="0"/>
              <a:t>utrede andre alternativer som har stor oppslutning blant innbyggerne. Dette kartlegges gjennom innbyggerundersøkelsen som nå pågår.</a:t>
            </a:r>
            <a:br>
              <a:rPr lang="nb-NO" dirty="0" smtClean="0"/>
            </a:br>
            <a:r>
              <a:rPr lang="nb-NO" dirty="0" smtClean="0"/>
              <a:t>Resultatene fra innbyggerundersøkelsen presenteres i kommunestyrets møte</a:t>
            </a:r>
            <a:br>
              <a:rPr lang="nb-NO" dirty="0" smtClean="0"/>
            </a:br>
            <a:r>
              <a:rPr lang="nb-NO" dirty="0" smtClean="0"/>
              <a:t>onsdag 18. mars kl. 10.30  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C00000"/>
                </a:solidFill>
              </a:rPr>
              <a:t>Men .… </a:t>
            </a:r>
            <a:endParaRPr lang="nb-N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6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5132" y="1667849"/>
            <a:ext cx="8073736" cy="17907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00B050"/>
                </a:solidFill>
              </a:rPr>
              <a:t>Kommune-Norge og  kommunereformen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858000" cy="1535135"/>
          </a:xfrm>
        </p:spPr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chemeClr val="tx1"/>
                </a:solidFill>
              </a:rPr>
              <a:t>Folkemøte 4. mars </a:t>
            </a:r>
            <a:r>
              <a:rPr lang="nb-NO" dirty="0" smtClean="0">
                <a:solidFill>
                  <a:schemeClr val="tx1"/>
                </a:solidFill>
              </a:rPr>
              <a:t>2015</a:t>
            </a:r>
            <a:br>
              <a:rPr lang="nb-NO" dirty="0" smtClean="0">
                <a:solidFill>
                  <a:schemeClr val="tx1"/>
                </a:solidFill>
              </a:rPr>
            </a:br>
            <a:endParaRPr lang="nb-NO" b="0" dirty="0" smtClean="0">
              <a:solidFill>
                <a:schemeClr val="tx1"/>
              </a:solidFill>
            </a:endParaRPr>
          </a:p>
          <a:p>
            <a:r>
              <a:rPr lang="nb-NO" b="0" dirty="0" smtClean="0">
                <a:solidFill>
                  <a:schemeClr val="tx1"/>
                </a:solidFill>
              </a:rPr>
              <a:t>Harriet Berntsen, ass. rådmann</a:t>
            </a:r>
            <a:endParaRPr lang="nb-NO" b="0" dirty="0">
              <a:solidFill>
                <a:schemeClr val="tx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954000" y="87218"/>
            <a:ext cx="26282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/>
              <a:t>Sunndal kommune</a:t>
            </a:r>
          </a:p>
          <a:p>
            <a:r>
              <a:rPr lang="nb-NO" sz="1300" b="1" i="1" dirty="0" smtClean="0"/>
              <a:t>- kraftsenteret mellom fjord og fjell</a:t>
            </a:r>
            <a:endParaRPr lang="nb-NO" sz="1300" b="1" i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16000"/>
            <a:ext cx="697105" cy="87433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16791" r="24638" b="16494"/>
          <a:stretch/>
        </p:blipFill>
        <p:spPr>
          <a:xfrm>
            <a:off x="7587426" y="5290956"/>
            <a:ext cx="1137765" cy="12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9659" y="0"/>
            <a:ext cx="7886700" cy="1325563"/>
          </a:xfrm>
        </p:spPr>
        <p:txBody>
          <a:bodyPr/>
          <a:lstStyle/>
          <a:p>
            <a:r>
              <a:rPr lang="nb-NO" dirty="0" smtClean="0"/>
              <a:t>… noen har allerede begynt 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9659" y="1147851"/>
            <a:ext cx="7886700" cy="5585458"/>
          </a:xfrm>
        </p:spPr>
        <p:txBody>
          <a:bodyPr>
            <a:normAutofit/>
          </a:bodyPr>
          <a:lstStyle/>
          <a:p>
            <a:r>
              <a:rPr lang="nb-NO" dirty="0" smtClean="0"/>
              <a:t>Romsdalskommunene har engasjert Telemarksforskning til å utrede noen aktuelle kommunesammenslutninger. Nesset ønsket at Nesset-Sunndal skulle være et slikt alternativ. Sunndal sa ok til det. Analysene sluttføres i mai.</a:t>
            </a:r>
          </a:p>
          <a:p>
            <a:r>
              <a:rPr lang="nb-NO" dirty="0" smtClean="0"/>
              <a:t>Oppdal: har vedtatt at Oppdal-Sunndal er ett av tre alternativ som de </a:t>
            </a:r>
            <a:r>
              <a:rPr lang="nb-NO" dirty="0" smtClean="0"/>
              <a:t>vil konsekvens-utrede </a:t>
            </a:r>
            <a:endParaRPr lang="nb-NO" dirty="0" smtClean="0"/>
          </a:p>
          <a:p>
            <a:r>
              <a:rPr lang="nb-NO" dirty="0" smtClean="0"/>
              <a:t>Gjemnes: Sunndal er med i ett av flere alternativ som de ønsker å utrede</a:t>
            </a:r>
          </a:p>
          <a:p>
            <a:r>
              <a:rPr lang="nb-NO" dirty="0" smtClean="0"/>
              <a:t>Surnadal: Sunndal er med i ett av flere alternativ som de ønsker å utrede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549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4905" y="269099"/>
            <a:ext cx="7886700" cy="1325563"/>
          </a:xfrm>
        </p:spPr>
        <p:txBody>
          <a:bodyPr/>
          <a:lstStyle/>
          <a:p>
            <a:r>
              <a:rPr lang="nb-NO" dirty="0" smtClean="0"/>
              <a:t>Vår strategi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1386" y="1560452"/>
            <a:ext cx="7886700" cy="3738912"/>
          </a:xfrm>
        </p:spPr>
        <p:txBody>
          <a:bodyPr/>
          <a:lstStyle/>
          <a:p>
            <a:r>
              <a:rPr lang="nb-NO" dirty="0" smtClean="0"/>
              <a:t>Vi holder oss oppdatert på hva som skjer rundt oss</a:t>
            </a:r>
          </a:p>
          <a:p>
            <a:r>
              <a:rPr lang="nb-NO" dirty="0" smtClean="0"/>
              <a:t>Vi tar kontakt med aktuelle nabokommuner når resultatene fra innbyggerundersøkelsen foreligger</a:t>
            </a:r>
          </a:p>
          <a:p>
            <a:r>
              <a:rPr lang="nb-NO" dirty="0" smtClean="0"/>
              <a:t>Og sjekker ut interessen for å utrede</a:t>
            </a:r>
          </a:p>
          <a:p>
            <a:r>
              <a:rPr lang="nb-NO" dirty="0" smtClean="0"/>
              <a:t>Hvis ja til utredning: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- hva har vi av utredninger p.t. ?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- hvilke nye utredninger, hvem, kostnad etc.. 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15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8031" y="-161780"/>
            <a:ext cx="7886700" cy="1325563"/>
          </a:xfrm>
        </p:spPr>
        <p:txBody>
          <a:bodyPr/>
          <a:lstStyle/>
          <a:p>
            <a:r>
              <a:rPr lang="nb-NO" dirty="0" smtClean="0"/>
              <a:t>Debatt og informasjonskilder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2218" y="881146"/>
            <a:ext cx="7767204" cy="4542907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hlinkClick r:id="rId2"/>
              </a:rPr>
              <a:t>  www.sunndal.kommune.no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2" y="1400693"/>
            <a:ext cx="8364682" cy="56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-171480"/>
            <a:ext cx="7886700" cy="1325563"/>
          </a:xfrm>
        </p:spPr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www.mrfylke.no</a:t>
            </a:r>
            <a:endParaRPr lang="nb-NO" dirty="0">
              <a:solidFill>
                <a:srgbClr val="0070C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154083"/>
            <a:ext cx="7424305" cy="52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2004" y="333231"/>
            <a:ext cx="7886700" cy="1325563"/>
          </a:xfrm>
        </p:spPr>
        <p:txBody>
          <a:bodyPr/>
          <a:lstStyle/>
          <a:p>
            <a:r>
              <a:rPr lang="nb-NO" dirty="0" smtClean="0">
                <a:hlinkClick r:id="rId2"/>
              </a:rPr>
              <a:t>www.fylkesmannen.no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248" y="1064997"/>
            <a:ext cx="7368211" cy="58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3341" y="33144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hlinkClick r:id="rId2"/>
              </a:rPr>
              <a:t>www.kommunereform.no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hlinkClick r:id="rId3"/>
              </a:rPr>
              <a:t>www.nykommune.no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0540" y="1366062"/>
            <a:ext cx="7163587" cy="52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6468" y="0"/>
            <a:ext cx="7886700" cy="1325563"/>
          </a:xfrm>
        </p:spPr>
        <p:txBody>
          <a:bodyPr/>
          <a:lstStyle/>
          <a:p>
            <a:pPr algn="l"/>
            <a:r>
              <a:rPr lang="nb-NO" dirty="0" smtClean="0"/>
              <a:t>                 Tilbud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5637" y="1419080"/>
            <a:ext cx="7902286" cy="5044065"/>
          </a:xfrm>
        </p:spPr>
        <p:txBody>
          <a:bodyPr>
            <a:normAutofit/>
          </a:bodyPr>
          <a:lstStyle/>
          <a:p>
            <a:r>
              <a:rPr lang="nb-NO" dirty="0" smtClean="0"/>
              <a:t>Vi stiller opp og orienterer på møter i kretser, bygdelag, fagforening, bedrifter, avdelinger ...  </a:t>
            </a:r>
          </a:p>
          <a:p>
            <a:r>
              <a:rPr lang="nb-NO" dirty="0" smtClean="0"/>
              <a:t>Om det er bestemte ting som ønskes belyst (arbeidsplasser, folketall, handel, økonomi …) </a:t>
            </a:r>
            <a:br>
              <a:rPr lang="nb-NO" dirty="0" smtClean="0"/>
            </a:br>
            <a:r>
              <a:rPr lang="nb-NO" dirty="0" smtClean="0"/>
              <a:t>så gjøre vi det, så langt vi kan ….</a:t>
            </a:r>
          </a:p>
          <a:p>
            <a:pPr marL="0" indent="0">
              <a:buNone/>
            </a:pPr>
            <a:r>
              <a:rPr lang="nb-NO" dirty="0" smtClean="0"/>
              <a:t>    </a:t>
            </a:r>
          </a:p>
          <a:p>
            <a:pPr marL="0" indent="0">
              <a:buNone/>
            </a:pPr>
            <a:r>
              <a:rPr lang="nb-NO" sz="4400" b="1" smtClean="0">
                <a:solidFill>
                  <a:srgbClr val="00B050"/>
                </a:solidFill>
              </a:rPr>
              <a:t>Takk </a:t>
            </a:r>
            <a:r>
              <a:rPr lang="nb-NO" sz="4400" b="1" dirty="0" smtClean="0">
                <a:solidFill>
                  <a:srgbClr val="00B050"/>
                </a:solidFill>
              </a:rPr>
              <a:t>for oppmerksomheten </a:t>
            </a:r>
            <a:r>
              <a:rPr lang="nb-NO" sz="4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nb-NO" sz="4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b-NO" sz="3500" b="1" smtClean="0">
                <a:hlinkClick r:id="rId2"/>
              </a:rPr>
              <a:t>harriet.berntsen@sunndal.kommune.no</a:t>
            </a:r>
            <a:r>
              <a:rPr lang="nb-NO" sz="3500" b="1" dirty="0" smtClean="0"/>
              <a:t/>
            </a:r>
            <a:br>
              <a:rPr lang="nb-NO" sz="3500" b="1" dirty="0" smtClean="0"/>
            </a:br>
            <a:endParaRPr lang="nb-NO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4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727363" y="1288473"/>
            <a:ext cx="7668491" cy="5049982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nb-NO" sz="3000" b="1" dirty="0">
                <a:solidFill>
                  <a:srgbClr val="0070C0"/>
                </a:solidFill>
              </a:rPr>
              <a:t>Folketall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nb-NO" sz="3000" dirty="0">
                <a:solidFill>
                  <a:prstClr val="black"/>
                </a:solidFill>
              </a:rPr>
              <a:t>Utsira minst (209 innbyggere)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nb-NO" sz="3000" dirty="0">
                <a:solidFill>
                  <a:prstClr val="black"/>
                </a:solidFill>
              </a:rPr>
              <a:t>Oslo størst (624.000 innbyggere)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nb-NO" sz="3000" dirty="0">
                <a:solidFill>
                  <a:prstClr val="black"/>
                </a:solidFill>
              </a:rPr>
              <a:t>Over halvparten har færre enn 5.000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nb-NO" sz="3000" dirty="0">
                <a:solidFill>
                  <a:prstClr val="black"/>
                </a:solidFill>
              </a:rPr>
              <a:t>Sunndal </a:t>
            </a:r>
            <a:r>
              <a:rPr lang="nb-NO" sz="3000" dirty="0" smtClean="0">
                <a:solidFill>
                  <a:prstClr val="black"/>
                </a:solidFill>
              </a:rPr>
              <a:t>7.155 innbyggere – middels stor</a:t>
            </a:r>
            <a:endParaRPr lang="nb-NO" sz="3000" dirty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nb-NO" sz="3000" b="1" dirty="0">
                <a:solidFill>
                  <a:srgbClr val="0070C0"/>
                </a:solidFill>
              </a:rPr>
              <a:t>Areal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nb-NO" sz="3000" dirty="0">
                <a:solidFill>
                  <a:prstClr val="black"/>
                </a:solidFill>
              </a:rPr>
              <a:t>Kvitsøy minst (6 km 2)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nb-NO" sz="3000" dirty="0">
                <a:solidFill>
                  <a:prstClr val="black"/>
                </a:solidFill>
              </a:rPr>
              <a:t>Kautokeino størst (9.708 km 2)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nb-NO" sz="3000" dirty="0">
                <a:solidFill>
                  <a:prstClr val="black"/>
                </a:solidFill>
              </a:rPr>
              <a:t>Sunndal </a:t>
            </a:r>
            <a:r>
              <a:rPr lang="nb-NO" sz="3000" dirty="0" smtClean="0">
                <a:solidFill>
                  <a:prstClr val="black"/>
                </a:solidFill>
              </a:rPr>
              <a:t>(1.712 </a:t>
            </a:r>
            <a:r>
              <a:rPr lang="nb-NO" sz="3000" dirty="0">
                <a:solidFill>
                  <a:prstClr val="black"/>
                </a:solidFill>
              </a:rPr>
              <a:t>km </a:t>
            </a:r>
            <a:r>
              <a:rPr lang="nb-NO" sz="3000" dirty="0" smtClean="0">
                <a:solidFill>
                  <a:prstClr val="black"/>
                </a:solidFill>
              </a:rPr>
              <a:t>2 – størst i M&amp;R fylke) 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nb-NO" sz="1100" dirty="0">
              <a:solidFill>
                <a:prstClr val="black"/>
              </a:solidFill>
            </a:endParaRP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nb-NO" sz="3000" dirty="0">
              <a:solidFill>
                <a:prstClr val="black"/>
              </a:solidFill>
            </a:endParaRP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37754" y="373008"/>
            <a:ext cx="7886700" cy="915465"/>
          </a:xfrm>
        </p:spPr>
        <p:txBody>
          <a:bodyPr>
            <a:normAutofit/>
          </a:bodyPr>
          <a:lstStyle/>
          <a:p>
            <a:r>
              <a:rPr lang="nb-NO" kern="0" dirty="0">
                <a:latin typeface="Albertus Medium"/>
              </a:rPr>
              <a:t>428 ulike </a:t>
            </a:r>
            <a:r>
              <a:rPr lang="nb-NO" kern="0" dirty="0" smtClean="0">
                <a:latin typeface="Albertus Medium"/>
              </a:rPr>
              <a:t>kommuner i Norge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979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327" y="-94583"/>
            <a:ext cx="7886700" cy="1325563"/>
          </a:xfrm>
        </p:spPr>
        <p:txBody>
          <a:bodyPr/>
          <a:lstStyle/>
          <a:p>
            <a:r>
              <a:rPr lang="nb-NO" dirty="0" smtClean="0"/>
              <a:t>Noen utfordringer 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5637" y="1002379"/>
            <a:ext cx="8312727" cy="5367247"/>
          </a:xfrm>
        </p:spPr>
        <p:txBody>
          <a:bodyPr>
            <a:normAutofit/>
          </a:bodyPr>
          <a:lstStyle/>
          <a:p>
            <a:r>
              <a:rPr lang="nb-NO" dirty="0" smtClean="0"/>
              <a:t>alle er generalistkommuner : samme oppgaver</a:t>
            </a:r>
          </a:p>
          <a:p>
            <a:r>
              <a:rPr lang="nb-NO" dirty="0" smtClean="0"/>
              <a:t>norske kommuner har fått stadig flere oppgaver, og har flere oppgaver enn europeiske kommuner</a:t>
            </a:r>
          </a:p>
          <a:p>
            <a:r>
              <a:rPr lang="nb-NO" dirty="0" smtClean="0"/>
              <a:t>kommunal ulikhet: økonomi, kompetanse, kvalitet, tilbud (sykehjemsplass, kino, svømmehall …) </a:t>
            </a:r>
          </a:p>
          <a:p>
            <a:r>
              <a:rPr lang="nb-NO" dirty="0" smtClean="0"/>
              <a:t>løsning for mange: interkommunale samarbeid med egne styrer (og dermed mindre innsyn og myndighet i kommunestyrene) </a:t>
            </a:r>
          </a:p>
          <a:p>
            <a:r>
              <a:rPr lang="nb-NO" dirty="0"/>
              <a:t>habilitetsutfordringer i små kommuner</a:t>
            </a:r>
          </a:p>
          <a:p>
            <a:r>
              <a:rPr lang="nb-NO" dirty="0" smtClean="0"/>
              <a:t>kompetente innbyggere med høye krav/forventninger</a:t>
            </a:r>
          </a:p>
          <a:p>
            <a:r>
              <a:rPr lang="nb-NO" dirty="0" smtClean="0"/>
              <a:t>sentralisering</a:t>
            </a:r>
            <a:r>
              <a:rPr lang="nb-NO" dirty="0"/>
              <a:t>: befolkningsvekst i byer og sentrale strøk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36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tel 1"/>
          <p:cNvSpPr>
            <a:spLocks noGrp="1"/>
          </p:cNvSpPr>
          <p:nvPr>
            <p:ph type="title"/>
          </p:nvPr>
        </p:nvSpPr>
        <p:spPr>
          <a:xfrm>
            <a:off x="-176645" y="473508"/>
            <a:ext cx="813362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4000" b="1" dirty="0" smtClean="0">
                <a:solidFill>
                  <a:srgbClr val="00B050"/>
                </a:solidFill>
              </a:rPr>
              <a:t>Stadig flere oppgaver …..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885957"/>
              </p:ext>
            </p:extLst>
          </p:nvPr>
        </p:nvGraphicFramePr>
        <p:xfrm>
          <a:off x="-433108" y="1386722"/>
          <a:ext cx="8424738" cy="403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49" name="Plassholder for lysbildenumm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496C96-1960-4750-8857-391DA8CEA364}" type="slidenum">
              <a:rPr lang="nb-NO" altLang="nb-NO" sz="1000">
                <a:solidFill>
                  <a:srgbClr val="856D73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nb-NO" altLang="nb-NO" sz="1000">
              <a:solidFill>
                <a:srgbClr val="856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330994"/>
            <a:ext cx="7273925" cy="54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altLang="nb-NO" sz="3200" dirty="0" smtClean="0"/>
              <a:t>Ulikhet … innbyggertall i M &amp; R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5113337"/>
          </a:xfrm>
        </p:spPr>
        <p:txBody>
          <a:bodyPr/>
          <a:lstStyle/>
          <a:p>
            <a:pPr eaLnBrk="1" hangingPunct="1"/>
            <a:endParaRPr lang="nb-NO" altLang="nb-NO" smtClean="0"/>
          </a:p>
          <a:p>
            <a:pPr eaLnBrk="1" hangingPunct="1">
              <a:buFontTx/>
              <a:buNone/>
            </a:pPr>
            <a:endParaRPr lang="nb-NO" altLang="nb-NO" smtClean="0"/>
          </a:p>
          <a:p>
            <a:pPr lvl="1" eaLnBrk="1" hangingPunct="1">
              <a:buFontTx/>
              <a:buNone/>
            </a:pPr>
            <a:endParaRPr lang="nb-NO" altLang="nb-NO" smtClean="0"/>
          </a:p>
        </p:txBody>
      </p:sp>
      <p:pic>
        <p:nvPicPr>
          <p:cNvPr id="1761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6" y="1052513"/>
            <a:ext cx="8237124" cy="56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l høyre 4"/>
          <p:cNvSpPr/>
          <p:nvPr/>
        </p:nvSpPr>
        <p:spPr>
          <a:xfrm rot="10800000" flipV="1">
            <a:off x="2455306" y="3088902"/>
            <a:ext cx="451098" cy="567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0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6744" y="-197427"/>
            <a:ext cx="7684077" cy="1490753"/>
          </a:xfrm>
        </p:spPr>
        <p:txBody>
          <a:bodyPr/>
          <a:lstStyle/>
          <a:p>
            <a:r>
              <a:rPr lang="nb-NO" dirty="0" smtClean="0"/>
              <a:t>Sentralisering ….</a:t>
            </a:r>
            <a:endParaRPr lang="nb-NO" dirty="0"/>
          </a:p>
        </p:txBody>
      </p:sp>
      <p:pic>
        <p:nvPicPr>
          <p:cNvPr id="4" name="Picture 2" descr="http://fylkesstatistikk.mrfylke.no/uploads/2014/ill_bilde/1_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463"/>
            <a:ext cx="9867973" cy="5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7640" y="237927"/>
            <a:ext cx="7886700" cy="1060938"/>
          </a:xfrm>
        </p:spPr>
        <p:txBody>
          <a:bodyPr/>
          <a:lstStyle/>
          <a:p>
            <a:r>
              <a:rPr lang="nb-NO" dirty="0" smtClean="0"/>
              <a:t>Litt statistikk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74"/>
          <a:stretch/>
        </p:blipFill>
        <p:spPr>
          <a:xfrm>
            <a:off x="867640" y="-346655"/>
            <a:ext cx="7538605" cy="83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9204" y="0"/>
            <a:ext cx="7886700" cy="1325563"/>
          </a:xfrm>
        </p:spPr>
        <p:txBody>
          <a:bodyPr/>
          <a:lstStyle/>
          <a:p>
            <a:r>
              <a:rPr lang="nb-NO" dirty="0" smtClean="0"/>
              <a:t>Bevisste innbyggere …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57" y="1325563"/>
            <a:ext cx="6605116" cy="5236914"/>
          </a:xfrm>
        </p:spPr>
      </p:pic>
    </p:spTree>
    <p:extLst>
      <p:ext uri="{BB962C8B-B14F-4D97-AF65-F5344CB8AC3E}">
        <p14:creationId xmlns:p14="http://schemas.microsoft.com/office/powerpoint/2010/main" val="2776445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mal_Sunndal_kommune_2014.potx" id="{9A5A15F2-3DBF-4CE0-8164-E253981E3FD1}" vid="{7262F803-3DDD-4CEA-BEED-5D9C8B51AE73}"/>
    </a:ext>
  </a:extLst>
</a:theme>
</file>

<file path=ppt/theme/theme2.xml><?xml version="1.0" encoding="utf-8"?>
<a:theme xmlns:a="http://schemas.openxmlformats.org/drawingml/2006/main" name="Lysbildemal naturli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PowerPoint-mal_Sunndal_kommune_2014</Template>
  <TotalTime>476</TotalTime>
  <Words>614</Words>
  <Application>Microsoft Office PowerPoint</Application>
  <PresentationFormat>Skjermfremvisning (4:3)</PresentationFormat>
  <Paragraphs>102</Paragraphs>
  <Slides>26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26</vt:i4>
      </vt:variant>
    </vt:vector>
  </HeadingPairs>
  <TitlesOfParts>
    <vt:vector size="33" baseType="lpstr">
      <vt:lpstr>Albertus Medium</vt:lpstr>
      <vt:lpstr>Arial</vt:lpstr>
      <vt:lpstr>Calibri</vt:lpstr>
      <vt:lpstr>Verdana</vt:lpstr>
      <vt:lpstr>Wingdings</vt:lpstr>
      <vt:lpstr>Office-tema</vt:lpstr>
      <vt:lpstr>Lysbildemal naturlig</vt:lpstr>
      <vt:lpstr>Folkemøte 4. mars 2015</vt:lpstr>
      <vt:lpstr>Kommune-Norge og  kommunereformen</vt:lpstr>
      <vt:lpstr>428 ulike kommuner i Norge</vt:lpstr>
      <vt:lpstr>Noen utfordringer …</vt:lpstr>
      <vt:lpstr>Stadig flere oppgaver …..</vt:lpstr>
      <vt:lpstr>Ulikhet … innbyggertall i M &amp; R</vt:lpstr>
      <vt:lpstr>Sentralisering ….</vt:lpstr>
      <vt:lpstr>Litt statistikk</vt:lpstr>
      <vt:lpstr>Bevisste innbyggere …</vt:lpstr>
      <vt:lpstr>Kommunereformen</vt:lpstr>
      <vt:lpstr>PowerPoint-presentasjon</vt:lpstr>
      <vt:lpstr>Anbefalingar</vt:lpstr>
      <vt:lpstr>PowerPoint-presentasjon</vt:lpstr>
      <vt:lpstr>PowerPoint-presentasjon</vt:lpstr>
      <vt:lpstr>PowerPoint-presentasjon</vt:lpstr>
      <vt:lpstr>PowerPoint-presentasjon</vt:lpstr>
      <vt:lpstr>Kommunereformen - organisering</vt:lpstr>
      <vt:lpstr>Prosess - tidsplan</vt:lpstr>
      <vt:lpstr>Utredninger …</vt:lpstr>
      <vt:lpstr>… noen har allerede begynt ..</vt:lpstr>
      <vt:lpstr>Vår strategi</vt:lpstr>
      <vt:lpstr>Debatt og informasjonskilder</vt:lpstr>
      <vt:lpstr>www.mrfylke.no</vt:lpstr>
      <vt:lpstr>www.fylkesmannen.no </vt:lpstr>
      <vt:lpstr>www.kommunereform.no www.nykommune.no </vt:lpstr>
      <vt:lpstr>                 Tilbud </vt:lpstr>
    </vt:vector>
  </TitlesOfParts>
  <Company>Sunndal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Harriet Berntsen</dc:creator>
  <cp:lastModifiedBy>Harriet Berntsen</cp:lastModifiedBy>
  <cp:revision>66</cp:revision>
  <cp:lastPrinted>2015-03-03T15:28:24Z</cp:lastPrinted>
  <dcterms:created xsi:type="dcterms:W3CDTF">2014-10-14T11:52:47Z</dcterms:created>
  <dcterms:modified xsi:type="dcterms:W3CDTF">2015-03-04T13:37:21Z</dcterms:modified>
  <cp:contentStatus/>
</cp:coreProperties>
</file>